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Default Extension="mp3" ContentType="audio/mpeg"/>
  <Default Extension="mp4" ContentType="video/mp4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Default Extension="wdp" ContentType="image/vnd.ms-photo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5" r:id="rId6"/>
    <p:sldId id="267" r:id="rId7"/>
    <p:sldId id="268" r:id="rId8"/>
    <p:sldId id="269" r:id="rId9"/>
    <p:sldId id="270" r:id="rId10"/>
    <p:sldId id="272" r:id="rId11"/>
    <p:sldId id="279" r:id="rId12"/>
    <p:sldId id="273" r:id="rId13"/>
    <p:sldId id="274" r:id="rId14"/>
    <p:sldId id="275" r:id="rId15"/>
    <p:sldId id="276" r:id="rId16"/>
    <p:sldId id="277" r:id="rId17"/>
    <p:sldId id="278" r:id="rId18"/>
    <p:sldId id="281" r:id="rId19"/>
    <p:sldId id="282" r:id="rId20"/>
    <p:sldId id="283" r:id="rId21"/>
    <p:sldId id="286" r:id="rId22"/>
    <p:sldId id="284" r:id="rId23"/>
    <p:sldId id="285" r:id="rId24"/>
    <p:sldId id="266" r:id="rId25"/>
    <p:sldId id="264" r:id="rId26"/>
    <p:sldId id="28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  <p:ext uri="{FD5EFAAD-0ECE-453E-9831-46B23BE46B34}">
      <p15:chartTrackingRefBased xmlns="" xmlns:a="http://schemas.openxmlformats.org/drawingml/2006/main" xmlns:r="http://schemas.openxmlformats.org/officeDocument/2006/relationships" xmlns:p="http://schemas.openxmlformats.org/presentationml/2006/main" xmlns:p15="http://schemas.microsoft.com/office/powerpoint/2012/main" xmlns:mv="urn:schemas-microsoft-com:mac:vml" xmlns:mc="http://schemas.openxmlformats.org/markup-compatibility/2006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8025" autoAdjust="0"/>
    <p:restoredTop sz="94660"/>
  </p:normalViewPr>
  <p:slideViewPr>
    <p:cSldViewPr snapToGrid="0">
      <p:cViewPr varScale="1">
        <p:scale>
          <a:sx n="98" d="100"/>
          <a:sy n="98" d="100"/>
        </p:scale>
        <p:origin x="-128" y="-8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FB2F-90C9-43AF-AF5F-6EF1403DCB2C}" type="datetimeFigureOut">
              <a:rPr lang="en-US" smtClean="0"/>
              <a:pPr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Get the book: http://tech.beacondeacon.com/velocity/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492E-4DB5-43BB-AEF6-984761B949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788765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FB2F-90C9-43AF-AF5F-6EF1403DCB2C}" type="datetimeFigureOut">
              <a:rPr lang="en-US" smtClean="0"/>
              <a:pPr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492E-4DB5-43BB-AEF6-984761B949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95080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FB2F-90C9-43AF-AF5F-6EF1403DCB2C}" type="datetimeFigureOut">
              <a:rPr lang="en-US" smtClean="0"/>
              <a:pPr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492E-4DB5-43BB-AEF6-984761B949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84465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FB2F-90C9-43AF-AF5F-6EF1403DCB2C}" type="datetimeFigureOut">
              <a:rPr lang="en-US" smtClean="0"/>
              <a:pPr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492E-4DB5-43BB-AEF6-984761B949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27288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FB2F-90C9-43AF-AF5F-6EF1403DCB2C}" type="datetimeFigureOut">
              <a:rPr lang="en-US" smtClean="0"/>
              <a:pPr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492E-4DB5-43BB-AEF6-984761B949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441199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FB2F-90C9-43AF-AF5F-6EF1403DCB2C}" type="datetimeFigureOut">
              <a:rPr lang="en-US" smtClean="0"/>
              <a:pPr/>
              <a:t>9/21/15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492E-4DB5-43BB-AEF6-984761B949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61247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FB2F-90C9-43AF-AF5F-6EF1403DCB2C}" type="datetimeFigureOut">
              <a:rPr lang="en-US" smtClean="0"/>
              <a:pPr/>
              <a:t>9/21/15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492E-4DB5-43BB-AEF6-984761B949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11641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FB2F-90C9-43AF-AF5F-6EF1403DCB2C}" type="datetimeFigureOut">
              <a:rPr lang="en-US" smtClean="0"/>
              <a:pPr/>
              <a:t>9/21/15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492E-4DB5-43BB-AEF6-984761B949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82074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FB2F-90C9-43AF-AF5F-6EF1403DCB2C}" type="datetimeFigureOut">
              <a:rPr lang="en-US" smtClean="0"/>
              <a:pPr/>
              <a:t>9/21/15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492E-4DB5-43BB-AEF6-984761B949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00672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FB2F-90C9-43AF-AF5F-6EF1403DCB2C}" type="datetimeFigureOut">
              <a:rPr lang="en-US" smtClean="0"/>
              <a:pPr/>
              <a:t>9/21/15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492E-4DB5-43BB-AEF6-984761B949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029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0FB2F-90C9-43AF-AF5F-6EF1403DCB2C}" type="datetimeFigureOut">
              <a:rPr lang="en-US" smtClean="0"/>
              <a:pPr/>
              <a:t>9/21/15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5492E-4DB5-43BB-AEF6-984761B949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35373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0FB2F-90C9-43AF-AF5F-6EF1403DCB2C}" type="datetimeFigureOut">
              <a:rPr lang="en-US" smtClean="0"/>
              <a:pPr/>
              <a:t>9/21/15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5492E-4DB5-43BB-AEF6-984761B949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4532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tech.beacondeacon.com/velocity/" TargetMode="External"/><Relationship Id="rId4" Type="http://schemas.openxmlformats.org/officeDocument/2006/relationships/image" Target="../media/image16.pn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hannonhill.com/kb/Script-Formats/%23locator-tool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openxmlformats.org/officeDocument/2006/relationships/hyperlink" Target="http://memecenter.com/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ech.beacondeacon.com/velocity/" TargetMode="External"/><Relationship Id="rId3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cascade.jmu.edu/entity/open.act?type=page&amp;id=1d3ec569867e488e13ea4fd4e5501059&amp;confId=1d3ec56a867e488e13ea4fd4bed8f924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hyperlink" Target="https://cascade.jmu.edu/entity/open.act?type=page&amp;id=1e15c72b867e488e13ea4fd404a1094b&amp;confId=1e15c72c867e488e13ea4fd440592427" TargetMode="External"/><Relationship Id="rId5" Type="http://schemas.openxmlformats.org/officeDocument/2006/relationships/image" Target="../media/image22.jpeg"/><Relationship Id="rId6" Type="http://schemas.microsoft.com/office/2007/relationships/media" Target="../media/media3.mp3"/><Relationship Id="rId7" Type="http://schemas.openxmlformats.org/officeDocument/2006/relationships/image" Target="../media/image23.png"/><Relationship Id="rId8" Type="http://schemas.openxmlformats.org/officeDocument/2006/relationships/image" Target="../media/image24.jpeg"/><Relationship Id="rId1" Type="http://schemas.openxmlformats.org/officeDocument/2006/relationships/audio" Target="../media/media3.mp3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JX1REQB12o" TargetMode="External"/><Relationship Id="rId4" Type="http://schemas.openxmlformats.org/officeDocument/2006/relationships/image" Target="../media/image26.png"/><Relationship Id="rId5" Type="http://schemas.microsoft.com/office/2007/relationships/media" Target="../media/media4.mp4"/><Relationship Id="rId6" Type="http://schemas.openxmlformats.org/officeDocument/2006/relationships/image" Target="../media/image27.png"/><Relationship Id="rId1" Type="http://schemas.openxmlformats.org/officeDocument/2006/relationships/video" Target="../media/media4.mp4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mu.edu/cascade/LearnVelocity/index.shtml" TargetMode="External"/><Relationship Id="rId4" Type="http://schemas.openxmlformats.org/officeDocument/2006/relationships/hyperlink" Target="http://www.hannonhill.com/kb/Script-Formats/" TargetMode="External"/><Relationship Id="rId5" Type="http://schemas.openxmlformats.org/officeDocument/2006/relationships/hyperlink" Target="http://educ.jmu.edu/~johns2ja/cuc15/format-source/" TargetMode="External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ech.beacondeacon.com/velocity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tech.beacondeacon.com/velocity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johns2ja@jmu.edu" TargetMode="External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2" Type="http://schemas.openxmlformats.org/officeDocument/2006/relationships/hyperlink" Target="http://tech.beacondeacon.com/velocity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4" Type="http://schemas.openxmlformats.org/officeDocument/2006/relationships/image" Target="../media/image1.png"/><Relationship Id="rId5" Type="http://schemas.openxmlformats.org/officeDocument/2006/relationships/hyperlink" Target="https://www.youtube.com/watch?v=lLl0DVzRksk" TargetMode="External"/><Relationship Id="rId1" Type="http://schemas.openxmlformats.org/officeDocument/2006/relationships/video" Target="../media/media1.mp4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5cL1HisrNc" TargetMode="External"/><Relationship Id="rId4" Type="http://schemas.microsoft.com/office/2007/relationships/media" Target="../media/media2.mp4"/><Relationship Id="rId5" Type="http://schemas.openxmlformats.org/officeDocument/2006/relationships/image" Target="../media/image2.png"/><Relationship Id="rId1" Type="http://schemas.openxmlformats.org/officeDocument/2006/relationships/video" Target="../media/media2.mp4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npop.com/clubs/star-trek-the-original-series/images/33456825/title/spock-fanart" TargetMode="External"/><Relationship Id="rId4" Type="http://schemas.openxmlformats.org/officeDocument/2006/relationships/hyperlink" Target="http://doctorfeelgood.co.nz/wp-content/uploads/2014/06/spock-illogical.jpg" TargetMode="External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Velocity: The Basics</a:t>
            </a:r>
            <a:endParaRPr lang="en-US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Scripting with a $ here and a # to do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James “Jamie” Arthur Johnson,</a:t>
            </a:r>
          </a:p>
          <a:p>
            <a:r>
              <a:rPr lang="en-US" sz="1200" dirty="0" smtClean="0"/>
              <a:t>Senior Web Developer, </a:t>
            </a:r>
          </a:p>
          <a:p>
            <a:r>
              <a:rPr lang="en-US" sz="1200" dirty="0" smtClean="0"/>
              <a:t>James Madison University</a:t>
            </a:r>
            <a:endParaRPr lang="en-US" sz="12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9402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$_</a:t>
            </a:r>
            <a:r>
              <a:rPr lang="en-US" b="1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SerializerTool</a:t>
            </a:r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 – How? (continued)</a:t>
            </a:r>
            <a:endParaRPr lang="en-US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5273" y="1690688"/>
            <a:ext cx="8426115" cy="23622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 smtClean="0"/>
              <a:t>You have to serialize </a:t>
            </a:r>
            <a:r>
              <a:rPr lang="en-US" u="sng" dirty="0" smtClean="0"/>
              <a:t>only</a:t>
            </a:r>
            <a:r>
              <a:rPr lang="en-US" dirty="0" smtClean="0"/>
              <a:t> the node…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$_</a:t>
            </a:r>
            <a:r>
              <a:rPr lang="en-US" dirty="0" err="1" smtClean="0"/>
              <a:t>SerializerTool.serialize</a:t>
            </a:r>
            <a:r>
              <a:rPr lang="en-US" dirty="0" smtClean="0"/>
              <a:t>($</a:t>
            </a:r>
            <a:r>
              <a:rPr lang="en-US" dirty="0" err="1" smtClean="0"/>
              <a:t>greedo</a:t>
            </a:r>
            <a:r>
              <a:rPr lang="en-US" dirty="0" smtClean="0"/>
              <a:t>, true)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56723" y="4052888"/>
            <a:ext cx="8426115" cy="414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… in order to output the data.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543675" y="1528763"/>
            <a:ext cx="3365500" cy="25241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4">
                    <a14:imgEffect>
                      <a14:brightnessContrast bright="1800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698330" y="4256883"/>
            <a:ext cx="3280611" cy="246045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8591048" y="5689913"/>
            <a:ext cx="3496177" cy="9394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u="sng" dirty="0" smtClean="0"/>
              <a:t>Why</a:t>
            </a:r>
            <a:r>
              <a:rPr lang="en-US" dirty="0" smtClean="0"/>
              <a:t> would we want to do this??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708902" y="6668929"/>
            <a:ext cx="14830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Photos by </a:t>
            </a:r>
            <a:r>
              <a:rPr lang="en-US" sz="1000" dirty="0"/>
              <a:t>Jamie </a:t>
            </a:r>
            <a:r>
              <a:rPr lang="en-US" sz="1000" dirty="0" smtClean="0"/>
              <a:t>Johnson</a:t>
            </a:r>
            <a:endParaRPr lang="en-US" sz="1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04972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By the way, I broke something…</a:t>
            </a:r>
            <a:endParaRPr lang="en-US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473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/>
              <a:t>Can you help me fix it?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295" t="7715" r="28816" b="65897"/>
          <a:stretch/>
        </p:blipFill>
        <p:spPr>
          <a:xfrm>
            <a:off x="898358" y="2334126"/>
            <a:ext cx="9529011" cy="293570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3475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990" y="157789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Macros</a:t>
            </a:r>
            <a:endParaRPr lang="en-US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5639" y="1211117"/>
            <a:ext cx="8328861" cy="51230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/>
              <a:t>Think: function or subroutines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b="1" dirty="0" smtClean="0"/>
              <a:t>Here’s a macro: </a:t>
            </a:r>
          </a:p>
          <a:p>
            <a:pPr marL="0" indent="0">
              <a:buNone/>
            </a:pPr>
            <a:r>
              <a:rPr lang="en-US" sz="1600" dirty="0" smtClean="0"/>
              <a:t>#macro(</a:t>
            </a:r>
            <a:r>
              <a:rPr lang="en-US" sz="1600" dirty="0" err="1" smtClean="0"/>
              <a:t>parse_node</a:t>
            </a:r>
            <a:r>
              <a:rPr lang="en-US" sz="1600" dirty="0" smtClean="0"/>
              <a:t> $node)</a:t>
            </a:r>
          </a:p>
          <a:p>
            <a:pPr marL="0" indent="0">
              <a:buNone/>
            </a:pPr>
            <a:r>
              <a:rPr lang="en-US" sz="1600" dirty="0" smtClean="0"/>
              <a:t>	&lt;</a:t>
            </a:r>
            <a:r>
              <a:rPr lang="en-US" sz="1600" dirty="0"/>
              <a:t>li class="item"&gt; &lt;</a:t>
            </a:r>
            <a:r>
              <a:rPr lang="en-US" sz="1600" dirty="0" err="1"/>
              <a:t>img</a:t>
            </a:r>
            <a:r>
              <a:rPr lang="en-US" sz="1600" dirty="0"/>
              <a:t> </a:t>
            </a:r>
            <a:r>
              <a:rPr lang="en-US" sz="1600" dirty="0" err="1"/>
              <a:t>src</a:t>
            </a:r>
            <a:r>
              <a:rPr lang="en-US" sz="1600" dirty="0"/>
              <a:t>="</a:t>
            </a:r>
            <a:r>
              <a:rPr lang="en-US" sz="1600" dirty="0" err="1"/>
              <a:t>slideshow_images</a:t>
            </a:r>
            <a:r>
              <a:rPr lang="en-US" sz="1600" dirty="0"/>
              <a:t>/$</a:t>
            </a:r>
            <a:r>
              <a:rPr lang="en-US" sz="1600" dirty="0" err="1"/>
              <a:t>node.getChild</a:t>
            </a:r>
            <a:r>
              <a:rPr lang="en-US" sz="1600" dirty="0"/>
              <a:t>('name').text" /&gt; &lt;/li&gt; </a:t>
            </a: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#end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b="1" dirty="0" smtClean="0"/>
              <a:t>Here’s how one might call it: </a:t>
            </a:r>
          </a:p>
          <a:p>
            <a:pPr marL="0" indent="0">
              <a:buNone/>
            </a:pPr>
            <a:r>
              <a:rPr lang="en-US" sz="1600" dirty="0"/>
              <a:t>&lt;</a:t>
            </a:r>
            <a:r>
              <a:rPr lang="en-US" sz="1600" dirty="0" err="1"/>
              <a:t>ul</a:t>
            </a:r>
            <a:r>
              <a:rPr lang="en-US" sz="1600" dirty="0"/>
              <a:t>&gt; </a:t>
            </a:r>
          </a:p>
          <a:p>
            <a:pPr marL="0" indent="0">
              <a:buNone/>
            </a:pPr>
            <a:r>
              <a:rPr lang="en-US" sz="1600" dirty="0"/>
              <a:t>#</a:t>
            </a:r>
            <a:r>
              <a:rPr lang="en-US" sz="1600" dirty="0" err="1"/>
              <a:t>foreach</a:t>
            </a:r>
            <a:r>
              <a:rPr lang="en-US" sz="1600" dirty="0"/>
              <a:t>($node in $_</a:t>
            </a:r>
            <a:r>
              <a:rPr lang="en-US" sz="1600" dirty="0" err="1"/>
              <a:t>XPathTool.selectNodes</a:t>
            </a:r>
            <a:r>
              <a:rPr lang="en-US" sz="1600" dirty="0"/>
              <a:t>($</a:t>
            </a:r>
            <a:r>
              <a:rPr lang="en-US" sz="1600" dirty="0" err="1"/>
              <a:t>contentRoot</a:t>
            </a:r>
            <a:r>
              <a:rPr lang="en-US" sz="1600" dirty="0"/>
              <a:t>, '/system-index-block/system-file')) </a:t>
            </a:r>
          </a:p>
          <a:p>
            <a:pPr marL="0" indent="0">
              <a:buNone/>
            </a:pPr>
            <a:r>
              <a:rPr lang="en-US" sz="1600" dirty="0" smtClean="0"/>
              <a:t>	#</a:t>
            </a:r>
            <a:r>
              <a:rPr lang="en-US" sz="1600" dirty="0" err="1"/>
              <a:t>parse_node</a:t>
            </a:r>
            <a:r>
              <a:rPr lang="en-US" sz="1600" dirty="0"/>
              <a:t>($node) </a:t>
            </a:r>
          </a:p>
          <a:p>
            <a:pPr marL="0" indent="0">
              <a:buNone/>
            </a:pPr>
            <a:r>
              <a:rPr lang="en-US" sz="1600" dirty="0"/>
              <a:t>#end </a:t>
            </a:r>
          </a:p>
          <a:p>
            <a:pPr marL="0" indent="0">
              <a:buNone/>
            </a:pPr>
            <a:r>
              <a:rPr lang="en-US" sz="1600" dirty="0"/>
              <a:t>&lt;/</a:t>
            </a:r>
            <a:r>
              <a:rPr lang="en-US" sz="1600" dirty="0" err="1"/>
              <a:t>ul</a:t>
            </a:r>
            <a:r>
              <a:rPr lang="en-US" sz="1600" dirty="0"/>
              <a:t>&gt; </a:t>
            </a:r>
            <a:endParaRPr lang="en-US" sz="1600" dirty="0" smtClean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b="1" dirty="0" smtClean="0"/>
              <a:t>What might the XML structure look like based on the use of the </a:t>
            </a:r>
            <a:r>
              <a:rPr lang="en-US" sz="1600" b="1" dirty="0" err="1" smtClean="0"/>
              <a:t>XPathTool</a:t>
            </a:r>
            <a:r>
              <a:rPr lang="en-US" sz="1600" b="1" dirty="0" smtClean="0"/>
              <a:t>?</a:t>
            </a:r>
            <a:endParaRPr lang="en-US" sz="1600" b="1" dirty="0"/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1026" name="Picture 2" descr="http://www.inspectexpress.com/inspection-forms/word-2010-macro-warnin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676" t="44231" r="32344" b="47652"/>
          <a:stretch/>
        </p:blipFill>
        <p:spPr bwMode="auto">
          <a:xfrm rot="5400000">
            <a:off x="8534412" y="3339127"/>
            <a:ext cx="6624012" cy="26133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10404133" y="1407152"/>
            <a:ext cx="1442285" cy="16408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000" dirty="0" smtClean="0"/>
              <a:t>Um, not this kind </a:t>
            </a:r>
            <a:endParaRPr lang="en-US" sz="1000" dirty="0" smtClean="0">
              <a:sym typeface="Wingdings" panose="05000000000000000000" pitchFamily="2" charset="2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1000" dirty="0" smtClean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0859253" y="1640223"/>
            <a:ext cx="800100" cy="95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89976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Includes (import)</a:t>
            </a:r>
            <a:endParaRPr lang="en-US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473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/>
              <a:t>Macros are good for repeated use within the Format, but if you want to use something across multiple Formats, I recommend using import: </a:t>
            </a: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Say you have a Format:   /cascade/_formats/</a:t>
            </a:r>
            <a:r>
              <a:rPr lang="en-US" sz="1600" dirty="0" err="1" smtClean="0"/>
              <a:t>myinclude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Say you have a second Format where you want to include the code of </a:t>
            </a:r>
            <a:r>
              <a:rPr lang="en-US" sz="1600" dirty="0" err="1" smtClean="0"/>
              <a:t>myinclude</a:t>
            </a:r>
            <a:r>
              <a:rPr lang="en-US" sz="1600" dirty="0" smtClean="0"/>
              <a:t>: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#import('</a:t>
            </a:r>
            <a:r>
              <a:rPr lang="en-US" sz="1600" dirty="0"/>
              <a:t>/cascade/_</a:t>
            </a:r>
            <a:r>
              <a:rPr lang="en-US" sz="1600" dirty="0" smtClean="0"/>
              <a:t>formats/</a:t>
            </a:r>
            <a:r>
              <a:rPr lang="en-US" sz="1600" dirty="0" err="1" smtClean="0"/>
              <a:t>myinclude</a:t>
            </a:r>
            <a:r>
              <a:rPr lang="en-US" sz="1600" dirty="0" smtClean="0"/>
              <a:t>')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What are some practical applications of this?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2995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Want to include more?  Explore further with the Locator Tool. </a:t>
            </a:r>
            <a:endParaRPr lang="en-US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473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dirty="0" smtClean="0"/>
              <a:t>To move even further with the idea of including, you will want to consider the </a:t>
            </a:r>
            <a:r>
              <a:rPr lang="en-US" sz="1800" b="1" dirty="0" smtClean="0"/>
              <a:t>Locator Tool</a:t>
            </a:r>
            <a:r>
              <a:rPr lang="en-US" sz="1800" dirty="0"/>
              <a:t> (</a:t>
            </a:r>
            <a:r>
              <a:rPr lang="en-US" sz="1800" dirty="0">
                <a:hlinkClick r:id="rId2"/>
              </a:rPr>
              <a:t>http://www.hannonhill.com/kb/Script-Formats/#</a:t>
            </a:r>
            <a:r>
              <a:rPr lang="en-US" sz="1800" dirty="0" smtClean="0">
                <a:hlinkClick r:id="rId2"/>
              </a:rPr>
              <a:t>locator-tool</a:t>
            </a:r>
            <a:r>
              <a:rPr lang="en-US" sz="1800" dirty="0" smtClean="0"/>
              <a:t>), where one can include XML, XHTML or other items.  With #import, you are limited to including a Format into a Format.  With the </a:t>
            </a:r>
            <a:r>
              <a:rPr lang="en-US" sz="1800" b="1" dirty="0" smtClean="0"/>
              <a:t>Locator Tool</a:t>
            </a:r>
            <a:r>
              <a:rPr lang="en-US" sz="1800" dirty="0" smtClean="0"/>
              <a:t>, you can do much more.  And with the </a:t>
            </a:r>
            <a:r>
              <a:rPr lang="en-US" sz="1800" b="1" dirty="0" smtClean="0"/>
              <a:t>Query Tool</a:t>
            </a:r>
            <a:r>
              <a:rPr lang="en-US" sz="1800" dirty="0" smtClean="0"/>
              <a:t> (Query API of the Locator Tool), there is even more you can do.  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These are being presented in </a:t>
            </a:r>
            <a:r>
              <a:rPr lang="en-US" sz="1800" i="1" dirty="0" smtClean="0"/>
              <a:t>“Velocity Accelerated.”</a:t>
            </a:r>
            <a:r>
              <a:rPr lang="en-US" sz="1800" dirty="0" smtClean="0"/>
              <a:t>  </a:t>
            </a:r>
          </a:p>
          <a:p>
            <a:pPr marL="0" indent="0">
              <a:buNone/>
            </a:pPr>
            <a:r>
              <a:rPr lang="en-US" sz="1800" dirty="0" smtClean="0"/>
              <a:t>You can also refer to my e-book, which you can order at </a:t>
            </a:r>
            <a:r>
              <a:rPr lang="en-US" sz="1800" dirty="0" smtClean="0">
                <a:hlinkClick r:id="rId3"/>
              </a:rPr>
              <a:t>http://tech.beacondeacon.com/velocity/</a:t>
            </a: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7360" t="13562" r="76469" b="83937"/>
          <a:stretch/>
        </p:blipFill>
        <p:spPr>
          <a:xfrm rot="963186">
            <a:off x="3779709" y="3759393"/>
            <a:ext cx="3176606" cy="779827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10106525" y="5414210"/>
            <a:ext cx="1957138" cy="1339516"/>
            <a:chOff x="7980946" y="3569368"/>
            <a:chExt cx="1957138" cy="133951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10346" t="8614" r="42743"/>
            <a:stretch/>
          </p:blipFill>
          <p:spPr>
            <a:xfrm rot="5400000">
              <a:off x="8289757" y="3260557"/>
              <a:ext cx="1339516" cy="1957138"/>
            </a:xfrm>
            <a:prstGeom prst="flowChartAlternateProcess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21032268">
              <a:off x="8374258" y="3686272"/>
              <a:ext cx="11705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Shameless</a:t>
              </a:r>
              <a:endParaRPr lang="en-US" dirty="0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5623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$_</a:t>
            </a:r>
            <a:r>
              <a:rPr lang="en-US" b="1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DateTool</a:t>
            </a:r>
            <a:endParaRPr lang="en-US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77924"/>
            <a:ext cx="11163300" cy="4879975"/>
          </a:xfrm>
        </p:spPr>
        <p:txBody>
          <a:bodyPr>
            <a:noAutofit/>
          </a:bodyPr>
          <a:lstStyle/>
          <a:p>
            <a:r>
              <a:rPr lang="en-US" sz="1600" dirty="0" smtClean="0"/>
              <a:t>How to get today’s date?  </a:t>
            </a:r>
          </a:p>
          <a:p>
            <a:r>
              <a:rPr lang="en-US" sz="1600" dirty="0" smtClean="0"/>
              <a:t>#</a:t>
            </a:r>
            <a:r>
              <a:rPr lang="en-US" sz="1600" dirty="0"/>
              <a:t>set($</a:t>
            </a:r>
            <a:r>
              <a:rPr lang="en-US" sz="1600" dirty="0" err="1"/>
              <a:t>startDate</a:t>
            </a:r>
            <a:r>
              <a:rPr lang="en-US" sz="1600" dirty="0"/>
              <a:t> = $_</a:t>
            </a:r>
            <a:r>
              <a:rPr lang="en-US" sz="1600" dirty="0" err="1"/>
              <a:t>DateTool.</a:t>
            </a:r>
            <a:r>
              <a:rPr lang="en-US" sz="1600" b="1" dirty="0" err="1"/>
              <a:t>getDate</a:t>
            </a:r>
            <a:r>
              <a:rPr lang="en-US" sz="1600" dirty="0"/>
              <a:t>($</a:t>
            </a:r>
            <a:r>
              <a:rPr lang="en-US" sz="1600" dirty="0" err="1"/>
              <a:t>node.getChild</a:t>
            </a:r>
            <a:r>
              <a:rPr lang="en-US" sz="1600" dirty="0"/>
              <a:t>('start-date').value</a:t>
            </a:r>
            <a:r>
              <a:rPr lang="en-US" sz="1600" dirty="0" smtClean="0"/>
              <a:t>))  ## assumes a  start-date node with epoch date in it</a:t>
            </a:r>
            <a:endParaRPr lang="en-US" sz="1600" dirty="0"/>
          </a:p>
          <a:p>
            <a:r>
              <a:rPr lang="en-US" sz="1600" dirty="0" smtClean="0"/>
              <a:t>#</a:t>
            </a:r>
            <a:r>
              <a:rPr lang="en-US" sz="1600" dirty="0"/>
              <a:t>set($</a:t>
            </a:r>
            <a:r>
              <a:rPr lang="en-US" sz="1600" dirty="0" err="1"/>
              <a:t>endDate</a:t>
            </a:r>
            <a:r>
              <a:rPr lang="en-US" sz="1600" dirty="0"/>
              <a:t> = $_</a:t>
            </a:r>
            <a:r>
              <a:rPr lang="en-US" sz="1600" dirty="0" err="1"/>
              <a:t>DateTool.getDate</a:t>
            </a:r>
            <a:r>
              <a:rPr lang="en-US" sz="1600" dirty="0"/>
              <a:t>($</a:t>
            </a:r>
            <a:r>
              <a:rPr lang="en-US" sz="1600" dirty="0" err="1"/>
              <a:t>node.getChild</a:t>
            </a:r>
            <a:r>
              <a:rPr lang="en-US" sz="1600" dirty="0"/>
              <a:t>('end-date').value</a:t>
            </a:r>
            <a:r>
              <a:rPr lang="en-US" sz="1600" dirty="0" smtClean="0"/>
              <a:t>)) ## assumes end-date node with epoch date in it</a:t>
            </a:r>
            <a:endParaRPr lang="en-US" sz="1600" dirty="0"/>
          </a:p>
          <a:p>
            <a:r>
              <a:rPr lang="en-US" sz="1600" dirty="0" smtClean="0"/>
              <a:t>What’s the year?  How do I </a:t>
            </a:r>
            <a:r>
              <a:rPr lang="en-US" sz="1600" i="1" dirty="0" smtClean="0"/>
              <a:t>get </a:t>
            </a:r>
            <a:r>
              <a:rPr lang="en-US" sz="1600" dirty="0" smtClean="0"/>
              <a:t>it? </a:t>
            </a:r>
          </a:p>
          <a:p>
            <a:r>
              <a:rPr lang="en-US" sz="1600" dirty="0" smtClean="0"/>
              <a:t>How about the month? </a:t>
            </a:r>
          </a:p>
          <a:p>
            <a:r>
              <a:rPr lang="en-US" sz="1600" dirty="0" smtClean="0"/>
              <a:t>How about hours or minutes (remember to get date first on these)?</a:t>
            </a:r>
            <a:endParaRPr lang="en-US" sz="1600" b="1" dirty="0"/>
          </a:p>
          <a:p>
            <a:r>
              <a:rPr lang="en-US" sz="1600" dirty="0" smtClean="0"/>
              <a:t>$_</a:t>
            </a:r>
            <a:r>
              <a:rPr lang="en-US" sz="1600" dirty="0" err="1" smtClean="0"/>
              <a:t>DateTool.format</a:t>
            </a:r>
            <a:r>
              <a:rPr lang="en-US" sz="1600" dirty="0" smtClean="0"/>
              <a:t>() ## This is </a:t>
            </a:r>
            <a:r>
              <a:rPr lang="en-US" sz="1600" dirty="0" err="1" smtClean="0"/>
              <a:t>DateTool’s</a:t>
            </a:r>
            <a:r>
              <a:rPr lang="en-US" sz="1600" dirty="0" smtClean="0"/>
              <a:t> format method in the Format </a:t>
            </a:r>
            <a:br>
              <a:rPr lang="en-US" sz="1600" dirty="0" smtClean="0"/>
            </a:br>
            <a:r>
              <a:rPr lang="en-US" sz="1600" dirty="0" smtClean="0"/>
              <a:t>(Don’t get confused between format() and Format!)</a:t>
            </a:r>
          </a:p>
          <a:p>
            <a:pPr lvl="1"/>
            <a:r>
              <a:rPr lang="en-US" sz="1600" b="1" dirty="0" smtClean="0"/>
              <a:t>short, medium</a:t>
            </a:r>
            <a:r>
              <a:rPr lang="en-US" sz="1600" dirty="0" smtClean="0"/>
              <a:t>, </a:t>
            </a:r>
            <a:r>
              <a:rPr lang="en-US" sz="1600" b="1" dirty="0" smtClean="0"/>
              <a:t>long </a:t>
            </a:r>
            <a:r>
              <a:rPr lang="en-US" sz="1600" dirty="0" smtClean="0"/>
              <a:t>(not tall, </a:t>
            </a:r>
            <a:r>
              <a:rPr lang="en-US" sz="1600" dirty="0" err="1" smtClean="0"/>
              <a:t>venti</a:t>
            </a:r>
            <a:r>
              <a:rPr lang="en-US" sz="1600" dirty="0" smtClean="0"/>
              <a:t> and </a:t>
            </a:r>
            <a:r>
              <a:rPr lang="en-US" sz="1600" dirty="0" err="1" smtClean="0"/>
              <a:t>grande</a:t>
            </a:r>
            <a:r>
              <a:rPr lang="en-US" sz="1600" dirty="0" smtClean="0"/>
              <a:t> mind you!)</a:t>
            </a:r>
            <a:endParaRPr lang="en-US" sz="1600" dirty="0"/>
          </a:p>
          <a:p>
            <a:pPr lvl="1"/>
            <a:r>
              <a:rPr lang="en-US" sz="1200" dirty="0" smtClean="0"/>
              <a:t>Now let’s look at these: </a:t>
            </a:r>
          </a:p>
          <a:p>
            <a:pPr lvl="2"/>
            <a:r>
              <a:rPr lang="en-US" sz="1600" b="1" dirty="0" smtClean="0"/>
              <a:t>'EEEEE MM/</a:t>
            </a:r>
            <a:r>
              <a:rPr lang="en-US" sz="1600" b="1" dirty="0" err="1" smtClean="0"/>
              <a:t>dd</a:t>
            </a:r>
            <a:r>
              <a:rPr lang="en-US" sz="1600" b="1" dirty="0" smtClean="0"/>
              <a:t>/</a:t>
            </a:r>
            <a:r>
              <a:rPr lang="en-US" sz="1600" b="1" dirty="0" err="1" smtClean="0"/>
              <a:t>yy</a:t>
            </a:r>
            <a:r>
              <a:rPr lang="en-US" sz="1600" b="1" dirty="0" smtClean="0"/>
              <a:t>'</a:t>
            </a:r>
          </a:p>
          <a:p>
            <a:pPr lvl="2"/>
            <a:r>
              <a:rPr lang="en-US" sz="1600" b="1" dirty="0" smtClean="0"/>
              <a:t>'EEE MM/</a:t>
            </a:r>
            <a:r>
              <a:rPr lang="en-US" sz="1600" b="1" dirty="0" err="1" smtClean="0"/>
              <a:t>dd</a:t>
            </a:r>
            <a:r>
              <a:rPr lang="en-US" sz="1600" b="1" dirty="0" smtClean="0"/>
              <a:t>/</a:t>
            </a:r>
            <a:r>
              <a:rPr lang="en-US" sz="1600" b="1" dirty="0" err="1" smtClean="0"/>
              <a:t>yy</a:t>
            </a:r>
            <a:r>
              <a:rPr lang="en-US" sz="1600" b="1" dirty="0" smtClean="0"/>
              <a:t>'</a:t>
            </a:r>
            <a:endParaRPr lang="en-US" sz="1600" dirty="0"/>
          </a:p>
          <a:p>
            <a:pPr lvl="2"/>
            <a:r>
              <a:rPr lang="en-US" sz="1600" b="1" dirty="0" smtClean="0"/>
              <a:t>'EEEEE </a:t>
            </a:r>
            <a:r>
              <a:rPr lang="en-US" sz="1600" b="1" dirty="0"/>
              <a:t>MMM </a:t>
            </a:r>
            <a:r>
              <a:rPr lang="en-US" sz="1600" b="1" dirty="0" err="1"/>
              <a:t>dd</a:t>
            </a:r>
            <a:r>
              <a:rPr lang="en-US" sz="1600" b="1" dirty="0"/>
              <a:t>, </a:t>
            </a:r>
            <a:r>
              <a:rPr lang="en-US" sz="1600" b="1" dirty="0" smtClean="0"/>
              <a:t>y'</a:t>
            </a:r>
            <a:endParaRPr lang="en-US" sz="1600" dirty="0"/>
          </a:p>
          <a:p>
            <a:pPr lvl="2"/>
            <a:r>
              <a:rPr lang="en-US" sz="1600" dirty="0" smtClean="0"/>
              <a:t>'</a:t>
            </a:r>
            <a:r>
              <a:rPr lang="en-US" sz="1600" b="1" dirty="0" smtClean="0"/>
              <a:t>EEEEE </a:t>
            </a:r>
            <a:r>
              <a:rPr lang="en-US" sz="1600" b="1" dirty="0"/>
              <a:t>MMMMM </a:t>
            </a:r>
            <a:r>
              <a:rPr lang="en-US" sz="1600" b="1" dirty="0" err="1"/>
              <a:t>dd</a:t>
            </a:r>
            <a:r>
              <a:rPr lang="en-US" sz="1600" b="1" dirty="0"/>
              <a:t>, </a:t>
            </a:r>
            <a:r>
              <a:rPr lang="en-US" sz="1600" b="1" dirty="0" err="1" smtClean="0"/>
              <a:t>yyyy</a:t>
            </a:r>
            <a:r>
              <a:rPr lang="en-US" sz="1600" dirty="0" smtClean="0"/>
              <a:t>'</a:t>
            </a:r>
          </a:p>
          <a:p>
            <a:pPr lvl="2"/>
            <a:r>
              <a:rPr lang="en-US" sz="1600" dirty="0" smtClean="0"/>
              <a:t>'</a:t>
            </a:r>
            <a:r>
              <a:rPr lang="en-US" sz="1600" b="1" dirty="0" smtClean="0"/>
              <a:t>E, d MMM </a:t>
            </a:r>
            <a:r>
              <a:rPr lang="en-US" sz="1600" b="1" dirty="0" err="1" smtClean="0"/>
              <a:t>yy</a:t>
            </a:r>
            <a:r>
              <a:rPr lang="en-US" sz="1600" b="1" dirty="0" smtClean="0"/>
              <a:t> h:mm a</a:t>
            </a:r>
            <a:r>
              <a:rPr lang="en-US" sz="1600" dirty="0" smtClean="0"/>
              <a:t>'</a:t>
            </a:r>
          </a:p>
          <a:p>
            <a:pPr lvl="2"/>
            <a:r>
              <a:rPr lang="en-US" sz="1600" dirty="0" smtClean="0"/>
              <a:t>'</a:t>
            </a:r>
            <a:r>
              <a:rPr lang="en-US" sz="1600" b="1" dirty="0" smtClean="0"/>
              <a:t>E</a:t>
            </a:r>
            <a:r>
              <a:rPr lang="en-US" sz="1600" b="1" dirty="0"/>
              <a:t>, </a:t>
            </a:r>
            <a:r>
              <a:rPr lang="en-US" sz="1600" b="1" dirty="0" err="1"/>
              <a:t>dd</a:t>
            </a:r>
            <a:r>
              <a:rPr lang="en-US" sz="1600" b="1" dirty="0"/>
              <a:t> MMM </a:t>
            </a:r>
            <a:r>
              <a:rPr lang="en-US" sz="1600" b="1" dirty="0" err="1"/>
              <a:t>yyyy</a:t>
            </a:r>
            <a:r>
              <a:rPr lang="en-US" sz="1600" b="1" dirty="0"/>
              <a:t> k:mm </a:t>
            </a:r>
            <a:r>
              <a:rPr lang="en-US" sz="1600" b="1" dirty="0" smtClean="0"/>
              <a:t>a</a:t>
            </a:r>
            <a:r>
              <a:rPr lang="en-US" sz="1600" dirty="0" smtClean="0"/>
              <a:t>' </a:t>
            </a:r>
          </a:p>
          <a:p>
            <a:pPr lvl="2"/>
            <a:r>
              <a:rPr lang="en-US" sz="1600" dirty="0" smtClean="0"/>
              <a:t>And no, I didn’t push my face against the keyboard to type those!</a:t>
            </a:r>
            <a:endParaRPr lang="en-US" sz="1600" dirty="0"/>
          </a:p>
          <a:p>
            <a:r>
              <a:rPr lang="en-US" sz="1600" dirty="0" smtClean="0"/>
              <a:t>What’s the </a:t>
            </a:r>
            <a:r>
              <a:rPr lang="en-US" sz="1600" i="1" dirty="0" smtClean="0"/>
              <a:t>difference</a:t>
            </a:r>
            <a:r>
              <a:rPr lang="en-US" sz="1600" dirty="0" smtClean="0"/>
              <a:t>?  Really, what’s the </a:t>
            </a:r>
            <a:r>
              <a:rPr lang="en-US" sz="1600" b="1" dirty="0" smtClean="0"/>
              <a:t>difference()</a:t>
            </a:r>
            <a:r>
              <a:rPr lang="en-US" sz="1600" dirty="0" smtClean="0"/>
              <a:t>?</a:t>
            </a:r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 rot="18165435">
            <a:off x="6742828" y="4032905"/>
            <a:ext cx="17572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Let’s take a look!</a:t>
            </a:r>
            <a:endParaRPr lang="en-US" dirty="0"/>
          </a:p>
        </p:txBody>
      </p:sp>
      <p:pic>
        <p:nvPicPr>
          <p:cNvPr id="2052" name="Picture 4" descr="Hipster Eye of Saur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21258" b="17212"/>
          <a:stretch/>
        </p:blipFill>
        <p:spPr bwMode="auto">
          <a:xfrm>
            <a:off x="8365019" y="3248025"/>
            <a:ext cx="2262216" cy="313372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8317394" y="6391275"/>
            <a:ext cx="220124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smtClean="0"/>
              <a:t>Photo credit: </a:t>
            </a:r>
            <a:r>
              <a:rPr lang="en-US" sz="1000" dirty="0" smtClean="0">
                <a:hlinkClick r:id="rId3"/>
              </a:rPr>
              <a:t>http</a:t>
            </a:r>
            <a:r>
              <a:rPr lang="en-US" sz="1000" dirty="0">
                <a:hlinkClick r:id="rId3"/>
              </a:rPr>
              <a:t>://</a:t>
            </a:r>
            <a:r>
              <a:rPr lang="en-US" sz="1000" dirty="0" smtClean="0">
                <a:hlinkClick r:id="rId3"/>
              </a:rPr>
              <a:t>memecenter.com</a:t>
            </a:r>
            <a:r>
              <a:rPr lang="en-US" sz="1000" dirty="0" smtClean="0"/>
              <a:t> </a:t>
            </a:r>
            <a:endParaRPr lang="en-US" sz="1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8326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$_</a:t>
            </a:r>
            <a:r>
              <a:rPr lang="en-US" b="1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DateTool</a:t>
            </a:r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 – moving forward</a:t>
            </a:r>
            <a:endParaRPr lang="en-US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799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/>
              <a:t>Consider looking at the </a:t>
            </a:r>
            <a:r>
              <a:rPr lang="en-US" sz="1600" b="1" dirty="0" err="1" smtClean="0"/>
              <a:t>getCalendar</a:t>
            </a:r>
            <a:r>
              <a:rPr lang="en-US" sz="1600" b="1" dirty="0" smtClean="0"/>
              <a:t>() </a:t>
            </a:r>
            <a:r>
              <a:rPr lang="en-US" sz="1600" dirty="0" smtClean="0"/>
              <a:t>method to use the calendar object and its methods such as </a:t>
            </a:r>
            <a:r>
              <a:rPr lang="en-US" sz="1600" b="1" dirty="0" err="1" smtClean="0"/>
              <a:t>setTime</a:t>
            </a:r>
            <a:r>
              <a:rPr lang="en-US" sz="1600" b="1" dirty="0" smtClean="0"/>
              <a:t>() </a:t>
            </a:r>
            <a:r>
              <a:rPr lang="en-US" sz="1600" dirty="0" smtClean="0"/>
              <a:t>to set time to a specific date.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Also consider exploring use of the $_</a:t>
            </a:r>
            <a:r>
              <a:rPr lang="en-US" sz="1600" dirty="0" err="1" smtClean="0"/>
              <a:t>FieldTool</a:t>
            </a:r>
            <a:r>
              <a:rPr lang="en-US" sz="1600" dirty="0" smtClean="0"/>
              <a:t> and its applications with the calendar. </a:t>
            </a:r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You can learn more about these in my e-book available at </a:t>
            </a:r>
            <a:r>
              <a:rPr lang="en-US" sz="1600" dirty="0" smtClean="0">
                <a:hlinkClick r:id="rId2"/>
              </a:rPr>
              <a:t>http://tech.beacondeacon.com/velocity/</a:t>
            </a:r>
            <a:r>
              <a:rPr lang="en-US" sz="1600" dirty="0" smtClean="0"/>
              <a:t> </a:t>
            </a:r>
          </a:p>
          <a:p>
            <a:pPr marL="0" indent="0">
              <a:buNone/>
            </a:pPr>
            <a:endParaRPr lang="en-US" sz="1600" dirty="0" smtClean="0"/>
          </a:p>
        </p:txBody>
      </p:sp>
      <p:grpSp>
        <p:nvGrpSpPr>
          <p:cNvPr id="4" name="Group 3"/>
          <p:cNvGrpSpPr/>
          <p:nvPr/>
        </p:nvGrpSpPr>
        <p:grpSpPr>
          <a:xfrm>
            <a:off x="9168062" y="2863515"/>
            <a:ext cx="1957138" cy="1339516"/>
            <a:chOff x="7980946" y="3569368"/>
            <a:chExt cx="1957138" cy="133951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10346" t="8614" r="42743"/>
            <a:stretch/>
          </p:blipFill>
          <p:spPr>
            <a:xfrm rot="5400000">
              <a:off x="8289757" y="3260557"/>
              <a:ext cx="1339516" cy="1957138"/>
            </a:xfrm>
            <a:prstGeom prst="flowChartAlternateProcess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21032268">
              <a:off x="8374258" y="3686272"/>
              <a:ext cx="11705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Shameless</a:t>
              </a:r>
              <a:endParaRPr lang="en-US" dirty="0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9688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$_</a:t>
            </a:r>
            <a:r>
              <a:rPr lang="en-US" b="1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StringTool</a:t>
            </a:r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 and Strings</a:t>
            </a:r>
            <a:endParaRPr lang="en-US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799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/>
              <a:t>#set($</a:t>
            </a:r>
            <a:r>
              <a:rPr lang="en-US" sz="1600" dirty="0" err="1" smtClean="0"/>
              <a:t>mystring</a:t>
            </a:r>
            <a:r>
              <a:rPr lang="en-US" sz="1600" dirty="0" smtClean="0"/>
              <a:t> = "Let's eat, Bilbo.")					</a:t>
            </a:r>
            <a:r>
              <a:rPr lang="en-US" sz="1600" b="1" dirty="0" smtClean="0"/>
              <a:t>LET’S TAKE A LOOK!</a:t>
            </a: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#set($</a:t>
            </a:r>
            <a:r>
              <a:rPr lang="en-US" sz="1600" dirty="0" err="1" smtClean="0"/>
              <a:t>mystringA</a:t>
            </a:r>
            <a:r>
              <a:rPr lang="en-US" sz="1600" dirty="0" smtClean="0"/>
              <a:t> = $_</a:t>
            </a:r>
            <a:r>
              <a:rPr lang="en-US" sz="1600" dirty="0" err="1" smtClean="0"/>
              <a:t>StringTool.</a:t>
            </a:r>
            <a:r>
              <a:rPr lang="en-US" sz="1600" b="1" dirty="0" err="1" smtClean="0"/>
              <a:t>substringBefore</a:t>
            </a:r>
            <a:r>
              <a:rPr lang="en-US" sz="1600" dirty="0" smtClean="0"/>
              <a:t>($</a:t>
            </a:r>
            <a:r>
              <a:rPr lang="en-US" sz="1600" dirty="0" err="1" smtClean="0"/>
              <a:t>mystring</a:t>
            </a:r>
            <a:r>
              <a:rPr lang="en-US" sz="1600" dirty="0" smtClean="0"/>
              <a:t>, ','))</a:t>
            </a:r>
          </a:p>
          <a:p>
            <a:pPr marL="0" indent="0">
              <a:buNone/>
            </a:pPr>
            <a:r>
              <a:rPr lang="en-US" sz="1600" dirty="0" smtClean="0"/>
              <a:t>#set($</a:t>
            </a:r>
            <a:r>
              <a:rPr lang="en-US" sz="1600" dirty="0" err="1" smtClean="0"/>
              <a:t>mystringB</a:t>
            </a:r>
            <a:r>
              <a:rPr lang="en-US" sz="1600" dirty="0" smtClean="0"/>
              <a:t> = $_</a:t>
            </a:r>
            <a:r>
              <a:rPr lang="en-US" sz="1600" dirty="0" err="1" smtClean="0"/>
              <a:t>StringTool.</a:t>
            </a:r>
            <a:r>
              <a:rPr lang="en-US" sz="1600" b="1" dirty="0" err="1" smtClean="0"/>
              <a:t>substringAfter</a:t>
            </a:r>
            <a:r>
              <a:rPr lang="en-US" sz="1600" dirty="0" smtClean="0"/>
              <a:t>($</a:t>
            </a:r>
            <a:r>
              <a:rPr lang="en-US" sz="1600" dirty="0" err="1"/>
              <a:t>mystring</a:t>
            </a:r>
            <a:r>
              <a:rPr lang="en-US" sz="1600" dirty="0"/>
              <a:t>, </a:t>
            </a:r>
            <a:r>
              <a:rPr lang="en-US" sz="1600" dirty="0" smtClean="0"/>
              <a:t>','))</a:t>
            </a:r>
          </a:p>
          <a:p>
            <a:pPr marL="0" indent="0">
              <a:buNone/>
            </a:pPr>
            <a:r>
              <a:rPr lang="en-US" sz="1600" dirty="0" smtClean="0"/>
              <a:t>#set($</a:t>
            </a:r>
            <a:r>
              <a:rPr lang="en-US" sz="1600" dirty="0" err="1" smtClean="0"/>
              <a:t>mystringA</a:t>
            </a:r>
            <a:r>
              <a:rPr lang="en-US" sz="1600" dirty="0" smtClean="0"/>
              <a:t> = $</a:t>
            </a:r>
            <a:r>
              <a:rPr lang="en-US" sz="1600" dirty="0" err="1" smtClean="0"/>
              <a:t>mystringA.</a:t>
            </a:r>
            <a:r>
              <a:rPr lang="en-US" sz="1600" b="1" dirty="0" err="1" smtClean="0"/>
              <a:t>toLowerCase</a:t>
            </a:r>
            <a:r>
              <a:rPr lang="en-US" sz="1600" b="1" dirty="0" smtClean="0"/>
              <a:t>()</a:t>
            </a:r>
            <a:r>
              <a:rPr lang="en-US" sz="1600" dirty="0" smtClean="0"/>
              <a:t>)</a:t>
            </a:r>
          </a:p>
          <a:p>
            <a:pPr marL="0" indent="0">
              <a:buNone/>
            </a:pPr>
            <a:r>
              <a:rPr lang="en-US" sz="1600" dirty="0" smtClean="0"/>
              <a:t>&lt;p&gt;$</a:t>
            </a:r>
            <a:r>
              <a:rPr lang="en-US" sz="1600" dirty="0" err="1" smtClean="0"/>
              <a:t>mystringB</a:t>
            </a:r>
            <a:r>
              <a:rPr lang="en-US" sz="1600" dirty="0" smtClean="0"/>
              <a:t> $</a:t>
            </a:r>
            <a:r>
              <a:rPr lang="en-US" sz="1600" dirty="0" err="1" smtClean="0"/>
              <a:t>mystringA</a:t>
            </a:r>
            <a:r>
              <a:rPr lang="en-US" sz="1600" dirty="0" smtClean="0"/>
              <a:t>&lt;/p&gt; ## What is the output?  Any changes needed?</a:t>
            </a:r>
            <a:endParaRPr lang="en-US" sz="1600" dirty="0"/>
          </a:p>
          <a:p>
            <a:pPr marL="0" indent="0">
              <a:buNone/>
            </a:pPr>
            <a:r>
              <a:rPr lang="en-US" sz="1600" dirty="0" smtClean="0"/>
              <a:t>#set($</a:t>
            </a:r>
            <a:r>
              <a:rPr lang="en-US" sz="1600" dirty="0" err="1" smtClean="0"/>
              <a:t>whatYouMightSayToAnOrc</a:t>
            </a:r>
            <a:r>
              <a:rPr lang="en-US" sz="1600" dirty="0" smtClean="0"/>
              <a:t> = $</a:t>
            </a:r>
            <a:r>
              <a:rPr lang="en-US" sz="1600" dirty="0" err="1" smtClean="0"/>
              <a:t>mystring.</a:t>
            </a:r>
            <a:r>
              <a:rPr lang="en-US" sz="1600" b="1" dirty="0" err="1" smtClean="0"/>
              <a:t>replace</a:t>
            </a:r>
            <a:r>
              <a:rPr lang="en-US" sz="1600" dirty="0" smtClean="0"/>
              <a:t>(",", " ")) </a:t>
            </a:r>
          </a:p>
          <a:p>
            <a:pPr marL="0" indent="0">
              <a:buNone/>
            </a:pPr>
            <a:r>
              <a:rPr lang="en-US" sz="1600" dirty="0" smtClean="0"/>
              <a:t>#set($</a:t>
            </a:r>
            <a:r>
              <a:rPr lang="en-US" sz="1600" dirty="0" err="1" smtClean="0"/>
              <a:t>whatYouMightSayToAnOrc</a:t>
            </a:r>
            <a:r>
              <a:rPr lang="en-US" sz="1600" dirty="0" smtClean="0"/>
              <a:t> = $</a:t>
            </a:r>
            <a:r>
              <a:rPr lang="en-US" sz="1600" dirty="0" err="1" smtClean="0"/>
              <a:t>whatYouMightSayToAnOrc.</a:t>
            </a:r>
            <a:r>
              <a:rPr lang="en-US" sz="1600" b="1" dirty="0" err="1" smtClean="0"/>
              <a:t>toUpperCase</a:t>
            </a:r>
            <a:r>
              <a:rPr lang="en-US" sz="1600" b="1" dirty="0" smtClean="0"/>
              <a:t>()</a:t>
            </a:r>
            <a:r>
              <a:rPr lang="en-US" sz="1600" dirty="0" smtClean="0"/>
              <a:t>)</a:t>
            </a:r>
          </a:p>
          <a:p>
            <a:pPr marL="0" indent="0">
              <a:buNone/>
            </a:pPr>
            <a:r>
              <a:rPr lang="en-US" sz="1600" dirty="0" smtClean="0"/>
              <a:t>&lt;p&gt;</a:t>
            </a:r>
            <a:r>
              <a:rPr lang="en-US" sz="1600" dirty="0"/>
              <a:t>$</a:t>
            </a:r>
            <a:r>
              <a:rPr lang="en-US" sz="1600" dirty="0" err="1"/>
              <a:t>whatYouMightSayToAnOrc</a:t>
            </a:r>
            <a:r>
              <a:rPr lang="en-US" sz="1600" dirty="0" smtClean="0"/>
              <a:t>&lt;/p&gt; ## What is the output?</a:t>
            </a:r>
            <a:endParaRPr lang="en-US" sz="1600" dirty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>
                <a:solidFill>
                  <a:srgbClr val="C00000"/>
                </a:solidFill>
              </a:rPr>
              <a:t>Remember: Commas save lives!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5460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$_</a:t>
            </a:r>
            <a:r>
              <a:rPr lang="en-US" b="1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DisplayTool</a:t>
            </a:r>
            <a:endParaRPr lang="en-US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473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 smtClean="0"/>
              <a:t>#set($</a:t>
            </a:r>
            <a:r>
              <a:rPr lang="en-US" sz="1200" dirty="0" err="1" smtClean="0"/>
              <a:t>myString</a:t>
            </a:r>
            <a:r>
              <a:rPr lang="en-US" sz="1200" dirty="0" smtClean="0"/>
              <a:t> = "Cascade User Conference 2015")</a:t>
            </a:r>
          </a:p>
          <a:p>
            <a:pPr marL="0" indent="0">
              <a:buNone/>
            </a:pPr>
            <a:r>
              <a:rPr lang="en-US" sz="1200" dirty="0" smtClean="0"/>
              <a:t>$_</a:t>
            </a:r>
            <a:r>
              <a:rPr lang="en-US" sz="1200" dirty="0" err="1" smtClean="0"/>
              <a:t>DisplayTool.</a:t>
            </a:r>
            <a:r>
              <a:rPr lang="en-US" sz="1200" b="1" dirty="0" err="1" smtClean="0"/>
              <a:t>truncate</a:t>
            </a:r>
            <a:r>
              <a:rPr lang="en-US" sz="1200" dirty="0" smtClean="0"/>
              <a:t>($myString,10,'...')</a:t>
            </a:r>
          </a:p>
          <a:p>
            <a:pPr marL="0" indent="0">
              <a:buNone/>
            </a:pPr>
            <a:r>
              <a:rPr lang="en-US" sz="1200" dirty="0"/>
              <a:t>$_</a:t>
            </a:r>
            <a:r>
              <a:rPr lang="en-US" sz="1200" dirty="0" err="1"/>
              <a:t>DisplayTool.</a:t>
            </a:r>
            <a:r>
              <a:rPr lang="en-US" sz="1200" b="1" dirty="0" err="1"/>
              <a:t>truncate</a:t>
            </a:r>
            <a:r>
              <a:rPr lang="en-US" sz="1200" dirty="0"/>
              <a:t>($</a:t>
            </a:r>
            <a:r>
              <a:rPr lang="en-US" sz="1200" dirty="0" smtClean="0"/>
              <a:t>myString,20,'...')</a:t>
            </a:r>
          </a:p>
          <a:p>
            <a:pPr marL="0" indent="0">
              <a:buNone/>
            </a:pPr>
            <a:r>
              <a:rPr lang="en-US" sz="1200" dirty="0" smtClean="0"/>
              <a:t>What if I want to not break in the middle of a word?</a:t>
            </a:r>
            <a:endParaRPr lang="en-US" sz="1200" dirty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#</a:t>
            </a:r>
            <a:r>
              <a:rPr lang="en-US" sz="1200" dirty="0"/>
              <a:t>set($</a:t>
            </a:r>
            <a:r>
              <a:rPr lang="en-US" sz="1200" dirty="0" err="1" smtClean="0"/>
              <a:t>myHTMLString</a:t>
            </a:r>
            <a:r>
              <a:rPr lang="en-US" sz="1200" dirty="0" smtClean="0"/>
              <a:t> </a:t>
            </a:r>
            <a:r>
              <a:rPr lang="en-US" sz="1200" dirty="0"/>
              <a:t>= </a:t>
            </a:r>
            <a:r>
              <a:rPr lang="en-US" sz="1200" dirty="0" smtClean="0"/>
              <a:t>"&lt;</a:t>
            </a:r>
            <a:r>
              <a:rPr lang="en-US" sz="1200" dirty="0" err="1" smtClean="0"/>
              <a:t>i</a:t>
            </a:r>
            <a:r>
              <a:rPr lang="en-US" sz="1200" dirty="0" smtClean="0"/>
              <a:t>&gt;Cascade </a:t>
            </a:r>
            <a:r>
              <a:rPr lang="en-US" sz="1200" dirty="0"/>
              <a:t>User Conference </a:t>
            </a:r>
            <a:r>
              <a:rPr lang="en-US" sz="1200" dirty="0" smtClean="0"/>
              <a:t>2015&lt;/</a:t>
            </a:r>
            <a:r>
              <a:rPr lang="en-US" sz="1200" dirty="0" err="1" smtClean="0"/>
              <a:t>i</a:t>
            </a:r>
            <a:r>
              <a:rPr lang="en-US" sz="1200" dirty="0" smtClean="0"/>
              <a:t>&gt;")</a:t>
            </a:r>
            <a:endParaRPr lang="en-US" sz="1200" dirty="0"/>
          </a:p>
          <a:p>
            <a:pPr marL="0" indent="0">
              <a:buNone/>
            </a:pPr>
            <a:r>
              <a:rPr lang="en-US" sz="1200" dirty="0" smtClean="0"/>
              <a:t>$_</a:t>
            </a:r>
            <a:r>
              <a:rPr lang="en-US" sz="1200" dirty="0" err="1" smtClean="0"/>
              <a:t>DisplayTool.</a:t>
            </a:r>
            <a:r>
              <a:rPr lang="en-US" sz="1200" b="1" dirty="0" err="1" smtClean="0"/>
              <a:t>stripTags</a:t>
            </a:r>
            <a:r>
              <a:rPr lang="en-US" sz="1200" dirty="0" smtClean="0"/>
              <a:t>($</a:t>
            </a:r>
            <a:r>
              <a:rPr lang="en-US" sz="1200" dirty="0" err="1" smtClean="0"/>
              <a:t>myHTMLString</a:t>
            </a:r>
            <a:r>
              <a:rPr lang="en-US" sz="1200" dirty="0" smtClean="0"/>
              <a:t>)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1200" dirty="0" smtClean="0"/>
              <a:t>#</a:t>
            </a:r>
            <a:r>
              <a:rPr lang="en-US" sz="1200" dirty="0"/>
              <a:t>set($</a:t>
            </a:r>
            <a:r>
              <a:rPr lang="en-US" sz="1200" dirty="0" err="1"/>
              <a:t>myarray</a:t>
            </a:r>
            <a:r>
              <a:rPr lang="en-US" sz="1200" dirty="0"/>
              <a:t> = [1..10])</a:t>
            </a:r>
          </a:p>
          <a:p>
            <a:pPr marL="0" indent="0">
              <a:buNone/>
            </a:pPr>
            <a:r>
              <a:rPr lang="en-US" sz="1200" dirty="0" smtClean="0"/>
              <a:t>$_</a:t>
            </a:r>
            <a:r>
              <a:rPr lang="en-US" sz="1200" dirty="0" err="1" smtClean="0"/>
              <a:t>DisplayTool.</a:t>
            </a:r>
            <a:r>
              <a:rPr lang="en-US" sz="1200" b="1" dirty="0" err="1" smtClean="0"/>
              <a:t>list</a:t>
            </a:r>
            <a:r>
              <a:rPr lang="en-US" sz="1200" dirty="0" smtClean="0"/>
              <a:t>($</a:t>
            </a:r>
            <a:r>
              <a:rPr lang="en-US" sz="1200" dirty="0" err="1" smtClean="0"/>
              <a:t>myarray</a:t>
            </a:r>
            <a:r>
              <a:rPr lang="en-US" sz="1200" dirty="0" smtClean="0"/>
              <a:t>, '&lt;</a:t>
            </a:r>
            <a:r>
              <a:rPr lang="en-US" sz="1200" dirty="0" err="1" smtClean="0"/>
              <a:t>br</a:t>
            </a:r>
            <a:r>
              <a:rPr lang="en-US" sz="1200" dirty="0" smtClean="0"/>
              <a:t> /&gt;')</a:t>
            </a:r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1200" b="1" dirty="0" smtClean="0">
                <a:hlinkClick r:id="rId2"/>
              </a:rPr>
              <a:t>Let’s check these out!</a:t>
            </a:r>
            <a:endParaRPr lang="en-US" sz="1200" b="1" dirty="0" smtClean="0"/>
          </a:p>
          <a:p>
            <a:pPr marL="0" indent="0">
              <a:buNone/>
            </a:pPr>
            <a:r>
              <a:rPr lang="en-US" sz="1200" dirty="0" smtClean="0"/>
              <a:t>You can check more out in my e-book mentioned on the final slide. </a:t>
            </a:r>
          </a:p>
          <a:p>
            <a:pPr marL="0" indent="0">
              <a:buNone/>
            </a:pPr>
            <a:r>
              <a:rPr lang="en-US" sz="1200" dirty="0" smtClean="0"/>
              <a:t>Also, there will be more about arrays in the later presentation “</a:t>
            </a:r>
            <a:r>
              <a:rPr lang="en-US" sz="1200" i="1" dirty="0" smtClean="0"/>
              <a:t>Velocity Accelerated</a:t>
            </a:r>
            <a:r>
              <a:rPr lang="en-US" sz="1200" dirty="0" smtClean="0"/>
              <a:t>.”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4933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Concatenate and Increment</a:t>
            </a:r>
            <a:endParaRPr lang="en-US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773905" cy="46473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b="1" dirty="0" smtClean="0"/>
              <a:t>Concatenate: </a:t>
            </a:r>
          </a:p>
          <a:p>
            <a:pPr marL="0" indent="0">
              <a:buNone/>
            </a:pPr>
            <a:r>
              <a:rPr lang="en-US" sz="1200" dirty="0" smtClean="0"/>
              <a:t>#</a:t>
            </a:r>
            <a:r>
              <a:rPr lang="en-US" sz="1200" dirty="0"/>
              <a:t>set($title = </a:t>
            </a:r>
            <a:r>
              <a:rPr lang="en-US" sz="1200" dirty="0" smtClean="0"/>
              <a:t>"Con") 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#set($name = </a:t>
            </a:r>
            <a:r>
              <a:rPr lang="en-US" sz="1200" dirty="0" smtClean="0"/>
              <a:t>"Cat") </a:t>
            </a:r>
            <a:endParaRPr lang="en-US" sz="1200" dirty="0"/>
          </a:p>
          <a:p>
            <a:pPr marL="0" indent="0">
              <a:buNone/>
            </a:pPr>
            <a:r>
              <a:rPr lang="en-US" sz="1200" dirty="0"/>
              <a:t>#set($name = $title + ' ' + $name) </a:t>
            </a:r>
            <a:endParaRPr lang="en-US" sz="1200" dirty="0" smtClean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1200" b="1" dirty="0" smtClean="0"/>
              <a:t>Increment: </a:t>
            </a:r>
          </a:p>
          <a:p>
            <a:pPr marL="0" indent="0">
              <a:buNone/>
            </a:pPr>
            <a:r>
              <a:rPr lang="en-US" sz="1200" dirty="0" smtClean="0"/>
              <a:t>#set($score = $score + 1)</a:t>
            </a:r>
          </a:p>
          <a:p>
            <a:pPr marL="0" indent="0">
              <a:buNone/>
            </a:pPr>
            <a:r>
              <a:rPr lang="en-US" sz="1200" dirty="0" smtClean="0"/>
              <a:t>What if I want to increment in a #</a:t>
            </a:r>
            <a:r>
              <a:rPr lang="en-US" sz="1200" dirty="0" err="1" smtClean="0"/>
              <a:t>foreach</a:t>
            </a:r>
            <a:r>
              <a:rPr lang="en-US" sz="1200" dirty="0" smtClean="0"/>
              <a:t> loop?</a:t>
            </a:r>
          </a:p>
          <a:p>
            <a:pPr marL="0" indent="0">
              <a:buNone/>
            </a:pPr>
            <a:r>
              <a:rPr lang="en-US" sz="1200" dirty="0" smtClean="0"/>
              <a:t>Do you think I can use the $_</a:t>
            </a:r>
            <a:r>
              <a:rPr lang="en-US" sz="1200" dirty="0" err="1" smtClean="0"/>
              <a:t>MathTool</a:t>
            </a:r>
            <a:r>
              <a:rPr lang="en-US" sz="1200" dirty="0" smtClean="0"/>
              <a:t>?</a:t>
            </a:r>
            <a:r>
              <a:rPr lang="en-US" sz="1200" dirty="0"/>
              <a:t> </a:t>
            </a:r>
            <a:endParaRPr lang="en-US" sz="1200" dirty="0" smtClean="0"/>
          </a:p>
          <a:p>
            <a:pPr marL="0" indent="0">
              <a:buNone/>
            </a:pPr>
            <a:endParaRPr lang="en-US" sz="1200" b="1" dirty="0" smtClean="0"/>
          </a:p>
          <a:p>
            <a:pPr marL="0" indent="0">
              <a:buNone/>
            </a:pPr>
            <a:r>
              <a:rPr lang="en-US" sz="1200" dirty="0"/>
              <a:t/>
            </a:r>
            <a:br>
              <a:rPr lang="en-US" sz="1200" dirty="0"/>
            </a:br>
            <a:endParaRPr lang="en-US" sz="1200" dirty="0"/>
          </a:p>
          <a:p>
            <a:pPr marL="0" indent="0">
              <a:buNone/>
            </a:pPr>
            <a:endParaRPr lang="en-US" sz="1200" dirty="0"/>
          </a:p>
        </p:txBody>
      </p:sp>
      <p:grpSp>
        <p:nvGrpSpPr>
          <p:cNvPr id="6" name="Group 5"/>
          <p:cNvGrpSpPr/>
          <p:nvPr/>
        </p:nvGrpSpPr>
        <p:grpSpPr>
          <a:xfrm>
            <a:off x="4821375" y="1556084"/>
            <a:ext cx="5245045" cy="3933784"/>
            <a:chOff x="4821375" y="1556084"/>
            <a:chExt cx="5245045" cy="3933784"/>
          </a:xfrm>
        </p:grpSpPr>
        <p:pic>
          <p:nvPicPr>
            <p:cNvPr id="1028" name="Picture 4" descr="https://scontent.xx.fbcdn.net/hphotos-xpf1/t31.0-8/11722308_10206215634084043_1188363162405188409_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1375" y="1556084"/>
              <a:ext cx="5245045" cy="3933784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://openclipart.org/image/800px/svg_to_png/191179/thief_mask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6577" t="36620" r="12723"/>
            <a:stretch/>
          </p:blipFill>
          <p:spPr bwMode="auto">
            <a:xfrm rot="21357524">
              <a:off x="6628827" y="3361542"/>
              <a:ext cx="2051371" cy="646654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8213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Prologue of Presumptions</a:t>
            </a:r>
            <a:endParaRPr lang="en-US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13175"/>
          </a:xfrm>
        </p:spPr>
        <p:txBody>
          <a:bodyPr/>
          <a:lstStyle/>
          <a:p>
            <a:r>
              <a:rPr lang="en-US" dirty="0" smtClean="0"/>
              <a:t>HTML</a:t>
            </a:r>
          </a:p>
          <a:p>
            <a:r>
              <a:rPr lang="en-US" dirty="0" smtClean="0"/>
              <a:t>XML</a:t>
            </a:r>
          </a:p>
          <a:p>
            <a:r>
              <a:rPr lang="en-US" dirty="0" smtClean="0"/>
              <a:t>XPATH</a:t>
            </a:r>
          </a:p>
          <a:p>
            <a:r>
              <a:rPr lang="en-US" dirty="0" smtClean="0"/>
              <a:t>General Scripting</a:t>
            </a:r>
          </a:p>
          <a:p>
            <a:r>
              <a:rPr lang="en-US" dirty="0" smtClean="0"/>
              <a:t>Data Definitions</a:t>
            </a:r>
          </a:p>
          <a:p>
            <a:r>
              <a:rPr lang="en-US" dirty="0" smtClean="0"/>
              <a:t>AND PLEASE:  Ask </a:t>
            </a:r>
            <a:r>
              <a:rPr lang="en-US" b="1" u="sng" dirty="0" smtClean="0"/>
              <a:t>questions</a:t>
            </a:r>
            <a:r>
              <a:rPr lang="en-US" dirty="0" smtClean="0"/>
              <a:t> throughout the presentation!  </a:t>
            </a:r>
            <a:br>
              <a:rPr lang="en-US" dirty="0" smtClean="0"/>
            </a:br>
            <a:r>
              <a:rPr lang="en-US" dirty="0" smtClean="0"/>
              <a:t>Remember: </a:t>
            </a:r>
            <a:br>
              <a:rPr lang="en-US" dirty="0" smtClean="0"/>
            </a:br>
            <a:r>
              <a:rPr lang="en-US" sz="2400" i="1" dirty="0" smtClean="0"/>
              <a:t>The only dumb question is the one that needed to be asked but wasn’t.</a:t>
            </a:r>
          </a:p>
          <a:p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646947" y="5558589"/>
            <a:ext cx="1620253" cy="1200329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7030A0"/>
                </a:solidFill>
              </a:rPr>
              <a:t>???</a:t>
            </a:r>
            <a:endParaRPr lang="en-US" sz="7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8138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$_</a:t>
            </a:r>
            <a:r>
              <a:rPr lang="en-US" b="1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MathTool</a:t>
            </a:r>
            <a:endParaRPr lang="en-US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527" y="2878140"/>
            <a:ext cx="3305175" cy="21050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906125" y="1490162"/>
            <a:ext cx="323273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/>
              <a:t>$_</a:t>
            </a:r>
            <a:r>
              <a:rPr lang="en-US" sz="1200" dirty="0" err="1"/>
              <a:t>MathTool.</a:t>
            </a:r>
            <a:r>
              <a:rPr lang="en-US" sz="1200" b="1" dirty="0" err="1"/>
              <a:t>toInteger</a:t>
            </a:r>
            <a:r>
              <a:rPr lang="en-US" sz="1200" dirty="0"/>
              <a:t>($score</a:t>
            </a:r>
            <a:r>
              <a:rPr lang="en-US" sz="1200" dirty="0" smtClean="0"/>
              <a:t>)</a:t>
            </a:r>
          </a:p>
          <a:p>
            <a:endParaRPr lang="en-US" sz="1200" dirty="0" smtClean="0"/>
          </a:p>
          <a:p>
            <a:endParaRPr lang="en-US" sz="1200" dirty="0" smtClean="0"/>
          </a:p>
          <a:p>
            <a:endParaRPr lang="en-US" sz="1200" dirty="0"/>
          </a:p>
          <a:p>
            <a:endParaRPr lang="en-US" sz="1200" dirty="0" smtClean="0"/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 smtClean="0"/>
          </a:p>
          <a:p>
            <a:endParaRPr lang="en-US" sz="1200" dirty="0"/>
          </a:p>
          <a:p>
            <a:endParaRPr lang="en-US" sz="1200" dirty="0" smtClean="0"/>
          </a:p>
          <a:p>
            <a:endParaRPr lang="en-US" sz="1200" dirty="0"/>
          </a:p>
          <a:p>
            <a:endParaRPr lang="en-US" sz="1200" dirty="0" smtClean="0"/>
          </a:p>
          <a:p>
            <a:endParaRPr lang="en-US" sz="1200" dirty="0"/>
          </a:p>
          <a:p>
            <a:r>
              <a:rPr lang="en-US" sz="1200" dirty="0" smtClean="0"/>
              <a:t>How do I get Ice Cube(d)?</a:t>
            </a:r>
            <a:endParaRPr lang="en-US" sz="1200" dirty="0"/>
          </a:p>
          <a:p>
            <a:endParaRPr lang="en-US" sz="1200" dirty="0" smtClean="0"/>
          </a:p>
          <a:p>
            <a:r>
              <a:rPr lang="en-US" sz="1200" dirty="0" smtClean="0"/>
              <a:t>Or the bigger question:</a:t>
            </a:r>
          </a:p>
          <a:p>
            <a:endParaRPr lang="en-US" sz="1200" dirty="0" smtClean="0"/>
          </a:p>
          <a:p>
            <a:r>
              <a:rPr lang="en-US" sz="1200" b="1" dirty="0" smtClean="0">
                <a:hlinkClick r:id="rId4"/>
              </a:rPr>
              <a:t>How</a:t>
            </a:r>
            <a:r>
              <a:rPr lang="en-US" sz="1200" dirty="0" smtClean="0"/>
              <a:t> do I do any of these?</a:t>
            </a:r>
          </a:p>
          <a:p>
            <a:r>
              <a:rPr lang="en-US" sz="1200" dirty="0" smtClean="0"/>
              <a:t>“Please Excuse My Dear Aunt Sally”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$_MathTool.</a:t>
            </a:r>
            <a:r>
              <a:rPr lang="en-US" sz="1200" b="1" dirty="0"/>
              <a:t>mod</a:t>
            </a:r>
            <a:r>
              <a:rPr lang="en-US" sz="1200" dirty="0"/>
              <a:t>($number,2</a:t>
            </a:r>
            <a:r>
              <a:rPr lang="en-US" sz="1200" dirty="0" smtClean="0"/>
              <a:t>)</a:t>
            </a:r>
          </a:p>
          <a:p>
            <a:endParaRPr lang="en-US" sz="1200" dirty="0"/>
          </a:p>
          <a:p>
            <a:r>
              <a:rPr lang="en-US" sz="1200" dirty="0" smtClean="0"/>
              <a:t>$_</a:t>
            </a:r>
            <a:r>
              <a:rPr lang="en-US" sz="1200" dirty="0" err="1" smtClean="0"/>
              <a:t>MathTool.</a:t>
            </a:r>
            <a:r>
              <a:rPr lang="en-US" sz="1200" b="1" dirty="0" err="1" smtClean="0"/>
              <a:t>random</a:t>
            </a:r>
            <a:r>
              <a:rPr lang="en-US" sz="1200" dirty="0" smtClean="0"/>
              <a:t>(1,100)</a:t>
            </a:r>
          </a:p>
          <a:p>
            <a:endParaRPr lang="en-US" sz="1200" dirty="0"/>
          </a:p>
          <a:p>
            <a:endParaRPr lang="en-US" sz="1200" dirty="0"/>
          </a:p>
          <a:p>
            <a:endParaRPr lang="en-US" sz="1200" dirty="0"/>
          </a:p>
        </p:txBody>
      </p:sp>
      <p:grpSp>
        <p:nvGrpSpPr>
          <p:cNvPr id="9" name="Group 8"/>
          <p:cNvGrpSpPr/>
          <p:nvPr/>
        </p:nvGrpSpPr>
        <p:grpSpPr>
          <a:xfrm>
            <a:off x="993817" y="1861052"/>
            <a:ext cx="1767175" cy="2069601"/>
            <a:chOff x="1041944" y="2244117"/>
            <a:chExt cx="1767175" cy="2069601"/>
          </a:xfrm>
        </p:grpSpPr>
        <p:sp>
          <p:nvSpPr>
            <p:cNvPr id="8" name="Rectangle 7"/>
            <p:cNvSpPr/>
            <p:nvPr/>
          </p:nvSpPr>
          <p:spPr>
            <a:xfrm rot="5400000">
              <a:off x="1543486" y="3048085"/>
              <a:ext cx="206960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600" dirty="0" smtClean="0"/>
                <a:t>Image used with permission; Source</a:t>
              </a:r>
              <a:r>
                <a:rPr lang="en-US" sz="600" dirty="0"/>
                <a:t>: Ice Cube at Chicago screening for the film "Ride Along" at AMC River East 21 Theaters, Chicago, IL, USA on January 9, 2014 by Adam </a:t>
              </a:r>
              <a:r>
                <a:rPr lang="en-US" sz="600" dirty="0" err="1"/>
                <a:t>Bielawski</a:t>
              </a:r>
              <a:endParaRPr lang="en-US" sz="600" dirty="0"/>
            </a:p>
          </p:txBody>
        </p:sp>
        <p:pic>
          <p:nvPicPr>
            <p:cNvPr id="2050" name="Picture 2" descr="File:Ice-Cube 2014-01-09-Chicago-photoby-Adam-Bielawski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944" y="2299786"/>
              <a:ext cx="1305510" cy="1958265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7008647" y="1490162"/>
            <a:ext cx="49610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$_</a:t>
            </a:r>
            <a:r>
              <a:rPr lang="en-US" sz="1200" dirty="0" err="1"/>
              <a:t>MathTool.</a:t>
            </a:r>
            <a:r>
              <a:rPr lang="en-US" sz="1200" b="1" dirty="0" err="1"/>
              <a:t>getTotal</a:t>
            </a:r>
            <a:r>
              <a:rPr lang="en-US" sz="1200" dirty="0"/>
              <a:t>([8,6,7,5,3,0,9])</a:t>
            </a:r>
          </a:p>
          <a:p>
            <a:endParaRPr lang="en-US" sz="1200" dirty="0" smtClean="0"/>
          </a:p>
          <a:p>
            <a:r>
              <a:rPr lang="en-US" sz="1200" dirty="0" smtClean="0"/>
              <a:t>$_</a:t>
            </a:r>
            <a:r>
              <a:rPr lang="en-US" sz="1200" dirty="0" err="1" smtClean="0"/>
              <a:t>MathTool.</a:t>
            </a:r>
            <a:r>
              <a:rPr lang="en-US" sz="1200" b="1" dirty="0" err="1" smtClean="0"/>
              <a:t>max</a:t>
            </a:r>
            <a:r>
              <a:rPr lang="en-US" sz="1200" dirty="0" smtClean="0"/>
              <a:t>(8,6,7,5,3,0,9)</a:t>
            </a:r>
          </a:p>
          <a:p>
            <a:endParaRPr lang="en-US" sz="1200" dirty="0"/>
          </a:p>
          <a:p>
            <a:r>
              <a:rPr lang="en-US" sz="1200" dirty="0"/>
              <a:t>$_</a:t>
            </a:r>
            <a:r>
              <a:rPr lang="en-US" sz="1200" dirty="0" err="1" smtClean="0"/>
              <a:t>MathTool.</a:t>
            </a:r>
            <a:r>
              <a:rPr lang="en-US" sz="1200" b="1" dirty="0" err="1" smtClean="0"/>
              <a:t>min</a:t>
            </a:r>
            <a:r>
              <a:rPr lang="en-US" sz="1200" dirty="0" smtClean="0"/>
              <a:t>(8,6,7,5,3,0,9</a:t>
            </a:r>
            <a:r>
              <a:rPr lang="en-US" sz="1200" dirty="0"/>
              <a:t>)</a:t>
            </a:r>
          </a:p>
          <a:p>
            <a:endParaRPr lang="en-US" sz="1200" dirty="0"/>
          </a:p>
          <a:p>
            <a:r>
              <a:rPr lang="en-US" sz="1200" dirty="0"/>
              <a:t>$_</a:t>
            </a:r>
            <a:r>
              <a:rPr lang="en-US" sz="1200" dirty="0" err="1" smtClean="0"/>
              <a:t>MathTool.</a:t>
            </a:r>
            <a:r>
              <a:rPr lang="en-US" sz="1200" b="1" dirty="0" err="1" smtClean="0"/>
              <a:t>getAverage</a:t>
            </a:r>
            <a:r>
              <a:rPr lang="en-US" sz="1200" dirty="0" smtClean="0"/>
              <a:t>([</a:t>
            </a:r>
            <a:r>
              <a:rPr lang="en-US" sz="1200" dirty="0"/>
              <a:t>8,6,7,5,3,0,9])</a:t>
            </a:r>
          </a:p>
          <a:p>
            <a:endParaRPr lang="en-US" sz="1200" dirty="0" smtClean="0"/>
          </a:p>
          <a:p>
            <a:r>
              <a:rPr lang="en-US" sz="1200" dirty="0" smtClean="0"/>
              <a:t>$_</a:t>
            </a:r>
            <a:r>
              <a:rPr lang="en-US" sz="1200" dirty="0" err="1" smtClean="0"/>
              <a:t>MathTool.</a:t>
            </a:r>
            <a:r>
              <a:rPr lang="en-US" sz="1200" b="1" dirty="0" err="1" smtClean="0"/>
              <a:t>round</a:t>
            </a:r>
            <a:r>
              <a:rPr lang="en-US" sz="1200" dirty="0" smtClean="0"/>
              <a:t>($_</a:t>
            </a:r>
            <a:r>
              <a:rPr lang="en-US" sz="1200" dirty="0" err="1"/>
              <a:t>MathTool.getAverage</a:t>
            </a:r>
            <a:r>
              <a:rPr lang="en-US" sz="1200" dirty="0"/>
              <a:t>([8,6,7,5,3,0,9</a:t>
            </a:r>
            <a:r>
              <a:rPr lang="en-US" sz="1200" dirty="0" smtClean="0"/>
              <a:t>]))</a:t>
            </a:r>
            <a:endParaRPr lang="en-US" sz="1200" dirty="0"/>
          </a:p>
          <a:p>
            <a:endParaRPr lang="en-US" sz="1200" dirty="0" smtClean="0"/>
          </a:p>
          <a:p>
            <a:r>
              <a:rPr lang="en-US" sz="1200" dirty="0"/>
              <a:t>$_</a:t>
            </a:r>
            <a:r>
              <a:rPr lang="en-US" sz="1200" dirty="0" err="1" smtClean="0"/>
              <a:t>MathTool.</a:t>
            </a:r>
            <a:r>
              <a:rPr lang="en-US" sz="1200" b="1" dirty="0" err="1" smtClean="0"/>
              <a:t>roundTo</a:t>
            </a:r>
            <a:r>
              <a:rPr lang="en-US" sz="1200" dirty="0" smtClean="0"/>
              <a:t>(2,$_</a:t>
            </a:r>
            <a:r>
              <a:rPr lang="en-US" sz="1200" dirty="0"/>
              <a:t>MathTool.getAverage([8,6,7,5,3,0,9]))</a:t>
            </a:r>
          </a:p>
          <a:p>
            <a:endParaRPr lang="en-US" sz="1200" dirty="0"/>
          </a:p>
        </p:txBody>
      </p:sp>
      <p:pic>
        <p:nvPicPr>
          <p:cNvPr id="11" name="tutone_jenny_part2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6038" y="3798486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805595" y="3798486"/>
            <a:ext cx="188224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Credit: Tommy </a:t>
            </a:r>
            <a:r>
              <a:rPr lang="en-US" sz="1000" dirty="0" err="1"/>
              <a:t>Tutone</a:t>
            </a:r>
            <a:r>
              <a:rPr lang="en-US" sz="1000" dirty="0"/>
              <a:t>, "</a:t>
            </a:r>
            <a:r>
              <a:rPr lang="en-US" sz="1000" dirty="0" smtClean="0"/>
              <a:t>Jenny”, </a:t>
            </a:r>
          </a:p>
          <a:p>
            <a:r>
              <a:rPr lang="en-US" sz="1000" dirty="0" smtClean="0"/>
              <a:t>Album </a:t>
            </a:r>
            <a:r>
              <a:rPr lang="en-US" sz="1000" i="1" dirty="0" smtClean="0"/>
              <a:t>Tommy </a:t>
            </a:r>
            <a:r>
              <a:rPr lang="en-US" sz="1000" i="1" dirty="0" err="1" smtClean="0"/>
              <a:t>Tutone</a:t>
            </a:r>
            <a:r>
              <a:rPr lang="en-US" sz="1000" i="1" dirty="0" smtClean="0"/>
              <a:t> 2</a:t>
            </a:r>
            <a:r>
              <a:rPr lang="en-US" sz="1000" dirty="0" smtClean="0"/>
              <a:t>, </a:t>
            </a:r>
          </a:p>
          <a:p>
            <a:r>
              <a:rPr lang="en-US" sz="1000" dirty="0" smtClean="0"/>
              <a:t>Columbia Records, 1981</a:t>
            </a:r>
            <a:endParaRPr lang="en-US" sz="1000" dirty="0"/>
          </a:p>
          <a:p>
            <a:endParaRPr lang="en-US" dirty="0"/>
          </a:p>
        </p:txBody>
      </p:sp>
      <p:pic>
        <p:nvPicPr>
          <p:cNvPr id="1026" name="Picture 2" descr="https://scontent.xx.fbcdn.net/hphotos-xta1/v/t1.0-9/11223317_899167676843813_6675748661356536622_n.jpg?oh=7d1797976dfbafe514f81b259881ad89&amp;oe=563BC70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240501" y="4021395"/>
            <a:ext cx="2398045" cy="2787728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42606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17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$_</a:t>
            </a:r>
            <a:r>
              <a:rPr lang="en-US" b="1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EscapeTool</a:t>
            </a:r>
            <a:endParaRPr lang="en-US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473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 smtClean="0"/>
              <a:t>Here’s a method of the $_</a:t>
            </a:r>
            <a:r>
              <a:rPr lang="en-US" sz="1200" dirty="0" err="1" smtClean="0"/>
              <a:t>EscapeTool</a:t>
            </a:r>
            <a:r>
              <a:rPr lang="en-US" sz="1200" dirty="0"/>
              <a:t> </a:t>
            </a:r>
            <a:r>
              <a:rPr lang="en-US" sz="1200" dirty="0" smtClean="0"/>
              <a:t>used to make your data XML-friendly: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1200" b="1" dirty="0" smtClean="0"/>
              <a:t>$_EscapeTool.xml(</a:t>
            </a:r>
            <a:r>
              <a:rPr lang="en-US" sz="1200" i="1" dirty="0" smtClean="0"/>
              <a:t>$stuff</a:t>
            </a:r>
            <a:r>
              <a:rPr lang="en-US" sz="1200" b="1" dirty="0" smtClean="0"/>
              <a:t>)</a:t>
            </a:r>
          </a:p>
          <a:p>
            <a:pPr marL="0" indent="0">
              <a:buNone/>
            </a:pPr>
            <a:endParaRPr lang="en-US" sz="1200" b="1" dirty="0" smtClean="0"/>
          </a:p>
        </p:txBody>
      </p:sp>
      <p:sp>
        <p:nvSpPr>
          <p:cNvPr id="5" name="TextBox 4"/>
          <p:cNvSpPr txBox="1"/>
          <p:nvPr/>
        </p:nvSpPr>
        <p:spPr>
          <a:xfrm rot="3307537">
            <a:off x="2015769" y="4082716"/>
            <a:ext cx="2806281" cy="9233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/>
              <a:t>Data &amp; XML</a:t>
            </a:r>
          </a:p>
          <a:p>
            <a:r>
              <a:rPr lang="en-US" b="1" dirty="0" smtClean="0"/>
              <a:t>“Why </a:t>
            </a:r>
            <a:r>
              <a:rPr lang="en-US" b="1" dirty="0"/>
              <a:t>can’t we be friends</a:t>
            </a:r>
            <a:r>
              <a:rPr lang="en-US" b="1" dirty="0" smtClean="0"/>
              <a:t>?”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6782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$_</a:t>
            </a:r>
            <a:r>
              <a:rPr lang="en-US" b="1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EscapeTool</a:t>
            </a:r>
            <a:endParaRPr lang="en-US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473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 smtClean="0"/>
              <a:t>You thought this boy was your only hope?  No, there is another.  You!  Can you help?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998" t="14852" r="25802" b="59626"/>
          <a:stretch/>
        </p:blipFill>
        <p:spPr>
          <a:xfrm>
            <a:off x="1002630" y="2382252"/>
            <a:ext cx="9769643" cy="2839453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39590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990" y="1"/>
            <a:ext cx="10515600" cy="709592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$_</a:t>
            </a:r>
            <a:r>
              <a:rPr lang="en-US" b="1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SortTool</a:t>
            </a:r>
            <a:endParaRPr lang="en-US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33385" y="698364"/>
            <a:ext cx="10176710" cy="5133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1) From what group do I want to sort? What tool should I use to get it?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000" dirty="0" smtClean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802106" y="1401658"/>
            <a:ext cx="3003883" cy="3763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A. Node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0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6859007" y="4471968"/>
            <a:ext cx="38561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Source: </a:t>
            </a:r>
            <a:r>
              <a:rPr lang="en-US" sz="1200" dirty="0" smtClean="0">
                <a:hlinkClick r:id="rId3"/>
              </a:rPr>
              <a:t>https</a:t>
            </a:r>
            <a:r>
              <a:rPr lang="en-US" sz="1200" dirty="0">
                <a:hlinkClick r:id="rId3"/>
              </a:rPr>
              <a:t>://</a:t>
            </a:r>
            <a:r>
              <a:rPr lang="en-US" sz="1200" dirty="0" smtClean="0">
                <a:hlinkClick r:id="rId3"/>
              </a:rPr>
              <a:t>www.youtube.com/watch?v=cJX1REQB12o</a:t>
            </a:r>
            <a:endParaRPr lang="en-US" sz="12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802106" y="1770930"/>
            <a:ext cx="1698962" cy="27010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B</a:t>
            </a:r>
            <a:r>
              <a:rPr lang="en-US" sz="2400" dirty="0" smtClean="0"/>
              <a:t>. Language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300" dirty="0" smtClean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300" dirty="0" smtClean="0"/>
              <a:t>However, this is </a:t>
            </a:r>
            <a:r>
              <a:rPr lang="en-US" sz="1300" b="1" dirty="0" smtClean="0"/>
              <a:t>optional</a:t>
            </a:r>
            <a:r>
              <a:rPr lang="en-US" sz="1300" dirty="0" smtClean="0"/>
              <a:t> like </a:t>
            </a:r>
            <a:r>
              <a:rPr lang="en-US" sz="1300" b="1" dirty="0" smtClean="0">
                <a:solidFill>
                  <a:srgbClr val="FF0000"/>
                </a:solidFill>
              </a:rPr>
              <a:t>“I have read and understand the rules” 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300" b="1" dirty="0">
              <a:solidFill>
                <a:srgbClr val="FF0000"/>
              </a:solidFill>
            </a:endParaRPr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300" dirty="0" smtClean="0"/>
              <a:t>Have you? Really??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en-US" sz="1300" dirty="0"/>
          </a:p>
          <a:p>
            <a:pPr marL="457200" lvl="1" indent="0">
              <a:buFont typeface="Arial" panose="020B0604020202020204" pitchFamily="34" charset="0"/>
              <a:buNone/>
            </a:pPr>
            <a:r>
              <a:rPr lang="en-US" sz="1300" dirty="0" err="1" smtClean="0"/>
              <a:t>tl;dr</a:t>
            </a:r>
            <a:r>
              <a:rPr lang="en-US" sz="1300" dirty="0" smtClean="0"/>
              <a:t> :)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000" dirty="0" smtClean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875676" y="5120009"/>
            <a:ext cx="6948107" cy="3763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C</a:t>
            </a:r>
            <a:r>
              <a:rPr lang="en-US" sz="2400" dirty="0" smtClean="0"/>
              <a:t>. Type of Data (does not include Federation or Borg)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000" dirty="0" smtClean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875676" y="5504605"/>
            <a:ext cx="7062407" cy="3763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D. Order  </a:t>
            </a:r>
            <a:r>
              <a:rPr lang="en-US" sz="2000" dirty="0" smtClean="0"/>
              <a:t>(not Order 66 lest we “wipe them out… all of them”)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000" dirty="0" smtClean="0"/>
          </a:p>
        </p:txBody>
      </p:sp>
      <p:sp>
        <p:nvSpPr>
          <p:cNvPr id="12" name="Rectangle 11"/>
          <p:cNvSpPr/>
          <p:nvPr/>
        </p:nvSpPr>
        <p:spPr>
          <a:xfrm>
            <a:off x="376237" y="6440180"/>
            <a:ext cx="116824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$_</a:t>
            </a:r>
            <a:r>
              <a:rPr lang="en-US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SortTool.addSortCriterion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("start-date", "</a:t>
            </a:r>
            <a:r>
              <a:rPr lang="en-US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en</a:t>
            </a: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</a:rPr>
              <a:t>", "text", "ascending", "upper-first")    	</a:t>
            </a:r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… but you still have to </a:t>
            </a:r>
            <a:r>
              <a:rPr 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sort</a:t>
            </a:r>
            <a:r>
              <a:rPr lang="en-US" i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!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4875676" y="5889245"/>
            <a:ext cx="18651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E. Case Order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57990" y="1083465"/>
            <a:ext cx="10633910" cy="4805780"/>
            <a:chOff x="821485" y="1044245"/>
            <a:chExt cx="10633910" cy="4805780"/>
          </a:xfrm>
        </p:grpSpPr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1096880" y="1044245"/>
              <a:ext cx="10358515" cy="274170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400" u="sng" dirty="0" smtClean="0"/>
                <a:t>2) </a:t>
              </a:r>
              <a:r>
                <a:rPr lang="en-US" sz="2400" u="sng" dirty="0" err="1" smtClean="0"/>
                <a:t>addSortCriterion</a:t>
              </a:r>
              <a:r>
                <a:rPr lang="en-US" sz="2400" u="sng" dirty="0" smtClean="0"/>
                <a:t>									</a:t>
              </a: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sz="2400" dirty="0" smtClean="0"/>
                <a:t>…or else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tretch>
              <a:fillRect/>
            </a:stretch>
          </p:blipFill>
          <p:spPr>
            <a:xfrm>
              <a:off x="821485" y="1765351"/>
              <a:ext cx="4054191" cy="4084674"/>
            </a:xfrm>
            <a:prstGeom prst="rect">
              <a:avLst/>
            </a:prstGeom>
          </p:spPr>
        </p:pic>
      </p:grpSp>
      <p:sp>
        <p:nvSpPr>
          <p:cNvPr id="25" name="Explosion 2 24"/>
          <p:cNvSpPr/>
          <p:nvPr/>
        </p:nvSpPr>
        <p:spPr>
          <a:xfrm>
            <a:off x="8349729" y="4559073"/>
            <a:ext cx="3379440" cy="2097174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Use with Events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3" name="[Rush Hour] Do you understand the words that are coming out of my mouth (HD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64129" y="1956490"/>
            <a:ext cx="3645875" cy="2050805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4300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2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6" grpId="0"/>
      <p:bldP spid="8" grpId="0"/>
      <p:bldP spid="7" grpId="0"/>
      <p:bldP spid="10" grpId="0"/>
      <p:bldP spid="11" grpId="0"/>
      <p:bldP spid="12" grpId="0"/>
      <p:bldP spid="13" grpId="0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Helpful Resources</a:t>
            </a:r>
            <a:endParaRPr lang="en-US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47364"/>
          </a:xfrm>
        </p:spPr>
        <p:txBody>
          <a:bodyPr>
            <a:noAutofit/>
          </a:bodyPr>
          <a:lstStyle/>
          <a:p>
            <a:r>
              <a:rPr lang="en-US" sz="2000" b="1" i="1" u="sng" dirty="0" smtClean="0"/>
              <a:t>Velocity: The Basics: With a $ here and a # to do</a:t>
            </a:r>
            <a:r>
              <a:rPr lang="en-US" sz="2000" dirty="0" smtClean="0"/>
              <a:t> </a:t>
            </a:r>
            <a:r>
              <a:rPr lang="en-US" sz="2000" b="1" dirty="0" smtClean="0"/>
              <a:t>by James Arthur Johnson</a:t>
            </a:r>
            <a:r>
              <a:rPr lang="en-US" sz="2000" dirty="0" smtClean="0"/>
              <a:t>: </a:t>
            </a:r>
            <a:r>
              <a:rPr lang="en-US" sz="2000" dirty="0" smtClean="0">
                <a:hlinkClick r:id="rId2"/>
              </a:rPr>
              <a:t>http://tech.beacondeacon.com/velocity/</a:t>
            </a:r>
            <a:r>
              <a:rPr lang="en-US" sz="2000" dirty="0" smtClean="0"/>
              <a:t> </a:t>
            </a:r>
          </a:p>
          <a:p>
            <a:endParaRPr lang="en-US" sz="2000" dirty="0" smtClean="0"/>
          </a:p>
          <a:p>
            <a:r>
              <a:rPr lang="en-US" sz="2000" b="1" dirty="0" err="1" smtClean="0"/>
              <a:t>LearnVelocity</a:t>
            </a:r>
            <a:r>
              <a:rPr lang="en-US" sz="2000" b="1" dirty="0"/>
              <a:t>: </a:t>
            </a:r>
            <a:r>
              <a:rPr lang="en-US" sz="2000" dirty="0">
                <a:hlinkClick r:id="rId3"/>
              </a:rPr>
              <a:t>https://</a:t>
            </a:r>
            <a:r>
              <a:rPr lang="en-US" sz="2000" dirty="0" smtClean="0">
                <a:hlinkClick r:id="rId3"/>
              </a:rPr>
              <a:t>www.jmu.edu/cascade/LearnVelocity/index.shtml</a:t>
            </a:r>
            <a:endParaRPr lang="en-US" sz="2000" dirty="0" smtClean="0"/>
          </a:p>
          <a:p>
            <a:endParaRPr lang="en-US" sz="2000" dirty="0" smtClean="0"/>
          </a:p>
          <a:p>
            <a:r>
              <a:rPr lang="en-US" sz="2000" b="1" dirty="0" smtClean="0"/>
              <a:t>Hannon Hill </a:t>
            </a:r>
            <a:r>
              <a:rPr lang="en-US" sz="2000" b="1" dirty="0"/>
              <a:t>Knowledge Base:</a:t>
            </a:r>
            <a:r>
              <a:rPr lang="en-US" sz="2000" dirty="0"/>
              <a:t> </a:t>
            </a:r>
            <a:r>
              <a:rPr lang="en-US" sz="2000" dirty="0">
                <a:hlinkClick r:id="rId4"/>
              </a:rPr>
              <a:t>http://www.hannonhill.com/kb/Script-Formats</a:t>
            </a:r>
            <a:r>
              <a:rPr lang="en-US" sz="2000" dirty="0" smtClean="0">
                <a:hlinkClick r:id="rId4"/>
              </a:rPr>
              <a:t>/</a:t>
            </a:r>
            <a:r>
              <a:rPr lang="en-US" sz="2000" dirty="0" smtClean="0"/>
              <a:t> </a:t>
            </a:r>
          </a:p>
          <a:p>
            <a:endParaRPr lang="en-US" sz="2000" dirty="0" smtClean="0"/>
          </a:p>
          <a:p>
            <a:r>
              <a:rPr lang="en-US" sz="2000" b="1" dirty="0" smtClean="0"/>
              <a:t>Velocity source code examples</a:t>
            </a:r>
            <a:r>
              <a:rPr lang="en-US" sz="2000" b="1" dirty="0"/>
              <a:t>: </a:t>
            </a:r>
            <a:r>
              <a:rPr lang="en-US" sz="2000" dirty="0">
                <a:hlinkClick r:id="rId5"/>
              </a:rPr>
              <a:t>http://educ.jmu.edu/~johns2ja/cuc15/format-source</a:t>
            </a:r>
            <a:r>
              <a:rPr lang="en-US" sz="2000" dirty="0" smtClean="0">
                <a:hlinkClick r:id="rId5"/>
              </a:rPr>
              <a:t>/</a:t>
            </a:r>
            <a:r>
              <a:rPr lang="en-US" sz="2000" dirty="0" smtClean="0"/>
              <a:t> </a:t>
            </a:r>
          </a:p>
          <a:p>
            <a:endParaRPr lang="en-US" sz="2000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9047746" y="1275347"/>
            <a:ext cx="1957138" cy="1339516"/>
            <a:chOff x="7980946" y="3569368"/>
            <a:chExt cx="1957138" cy="133951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10346" t="8614" r="42743"/>
            <a:stretch/>
          </p:blipFill>
          <p:spPr>
            <a:xfrm rot="5400000">
              <a:off x="8289757" y="3260557"/>
              <a:ext cx="1339516" cy="1957138"/>
            </a:xfrm>
            <a:prstGeom prst="flowChartAlternateProcess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21032268">
              <a:off x="8374258" y="3686272"/>
              <a:ext cx="11705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Shameless</a:t>
              </a:r>
              <a:endParaRPr lang="en-US" dirty="0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9312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7990" y="0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Any Further Questions</a:t>
            </a:r>
            <a:endParaRPr lang="en-US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571747" y="0"/>
            <a:ext cx="1620253" cy="1200329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7030A0"/>
                </a:solidFill>
              </a:rPr>
              <a:t>???</a:t>
            </a:r>
            <a:endParaRPr lang="en-US" sz="7200" dirty="0">
              <a:solidFill>
                <a:srgbClr val="7030A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79630" y="948690"/>
            <a:ext cx="889053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#set($questions = 'true') ## I hope :)</a:t>
            </a:r>
          </a:p>
          <a:p>
            <a:endParaRPr lang="en-US" sz="1600" dirty="0" smtClean="0"/>
          </a:p>
          <a:p>
            <a:r>
              <a:rPr lang="en-US" sz="1600" dirty="0" smtClean="0"/>
              <a:t>#macro(hackN2JamiesMind </a:t>
            </a:r>
            <a:r>
              <a:rPr lang="en-US" sz="1600" dirty="0"/>
              <a:t>$question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	#if($question == </a:t>
            </a:r>
            <a:r>
              <a:rPr lang="en-US" sz="1600" dirty="0"/>
              <a:t>"Where do I get your book</a:t>
            </a:r>
            <a:r>
              <a:rPr lang="en-US" sz="1600" dirty="0" smtClean="0"/>
              <a:t>?")</a:t>
            </a:r>
          </a:p>
          <a:p>
            <a:r>
              <a:rPr lang="en-US" sz="1600" dirty="0"/>
              <a:t>		</a:t>
            </a:r>
            <a:r>
              <a:rPr lang="en-US" sz="1600" dirty="0" smtClean="0"/>
              <a:t>&lt;p&gt;Proceed to next slide or go to </a:t>
            </a:r>
            <a:r>
              <a:rPr lang="en-US" sz="1600" dirty="0" smtClean="0">
                <a:hlinkClick r:id="rId2"/>
              </a:rPr>
              <a:t>http://tech.beacondeacon.com/velocity</a:t>
            </a:r>
            <a:r>
              <a:rPr lang="en-US" sz="1600" dirty="0" smtClean="0"/>
              <a:t>.&lt;/p&gt;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#else</a:t>
            </a:r>
          </a:p>
          <a:p>
            <a:pPr lvl="4"/>
            <a:r>
              <a:rPr lang="en-US" sz="1600" dirty="0" smtClean="0"/>
              <a:t>#*</a:t>
            </a:r>
          </a:p>
          <a:p>
            <a:pPr lvl="4"/>
            <a:r>
              <a:rPr lang="en-US" sz="1600" dirty="0" smtClean="0"/>
              <a:t>meanderings and stuff: "I want a snack." "It would be entertaining to hear Mark Hamill use the voice of Joker throughout Episode VII, but only if </a:t>
            </a:r>
            <a:r>
              <a:rPr lang="en-US" sz="1600" dirty="0" err="1" smtClean="0"/>
              <a:t>Chewie</a:t>
            </a:r>
            <a:r>
              <a:rPr lang="en-US" sz="1600" dirty="0" smtClean="0"/>
              <a:t> is voiced by Kevin Conroy." etc., etc., etc. … </a:t>
            </a:r>
          </a:p>
          <a:p>
            <a:pPr lvl="4"/>
            <a:r>
              <a:rPr lang="en-US" sz="1600" dirty="0" smtClean="0"/>
              <a:t>*#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	&lt;p&gt;Jamie will address your question…&lt;/p&gt;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#end</a:t>
            </a:r>
            <a:endParaRPr lang="en-US" sz="1600" dirty="0"/>
          </a:p>
          <a:p>
            <a:r>
              <a:rPr lang="en-US" sz="1600" dirty="0" smtClean="0"/>
              <a:t>#end</a:t>
            </a:r>
          </a:p>
          <a:p>
            <a:endParaRPr lang="en-US" sz="1600" dirty="0" smtClean="0"/>
          </a:p>
          <a:p>
            <a:r>
              <a:rPr lang="en-US" sz="1600" dirty="0" smtClean="0"/>
              <a:t>#macro(</a:t>
            </a:r>
            <a:r>
              <a:rPr lang="en-US" sz="1600" dirty="0" err="1" smtClean="0"/>
              <a:t>askQuestion</a:t>
            </a:r>
            <a:r>
              <a:rPr lang="en-US" sz="1600" dirty="0" smtClean="0"/>
              <a:t> $question)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&lt;p&gt;Jamie, $question&lt;/p&gt;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#hackN2JamiesMind($question)</a:t>
            </a:r>
          </a:p>
          <a:p>
            <a:r>
              <a:rPr lang="en-US" sz="1600" dirty="0" smtClean="0"/>
              <a:t>#end</a:t>
            </a:r>
          </a:p>
          <a:p>
            <a:endParaRPr lang="en-US" sz="1600" dirty="0" smtClean="0"/>
          </a:p>
          <a:p>
            <a:r>
              <a:rPr lang="en-US" sz="1600" b="1" dirty="0" smtClean="0"/>
              <a:t>#if($questions=='true')</a:t>
            </a:r>
          </a:p>
          <a:p>
            <a:r>
              <a:rPr lang="en-US" sz="1600" b="1" dirty="0"/>
              <a:t>	</a:t>
            </a:r>
            <a:r>
              <a:rPr lang="en-US" sz="1600" b="1" dirty="0" smtClean="0"/>
              <a:t>#</a:t>
            </a:r>
            <a:r>
              <a:rPr lang="en-US" sz="1600" b="1" dirty="0" err="1" smtClean="0"/>
              <a:t>askQuestion</a:t>
            </a:r>
            <a:r>
              <a:rPr lang="en-US" sz="1600" b="1" dirty="0" smtClean="0"/>
              <a:t>($question)</a:t>
            </a:r>
          </a:p>
          <a:p>
            <a:r>
              <a:rPr lang="en-US" sz="1600" b="1" dirty="0"/>
              <a:t>	</a:t>
            </a:r>
            <a:r>
              <a:rPr lang="en-US" sz="1600" b="1" dirty="0" smtClean="0"/>
              <a:t>#</a:t>
            </a:r>
            <a:r>
              <a:rPr lang="en-US" sz="1600" b="1" dirty="0" err="1" smtClean="0"/>
              <a:t>askQuestion</a:t>
            </a:r>
            <a:r>
              <a:rPr lang="en-US" sz="1600" b="1" dirty="0" smtClean="0"/>
              <a:t>("Where do I get your book?")</a:t>
            </a:r>
          </a:p>
          <a:p>
            <a:r>
              <a:rPr lang="en-US" sz="1600" b="1" dirty="0" smtClean="0"/>
              <a:t>#end</a:t>
            </a:r>
          </a:p>
          <a:p>
            <a:r>
              <a:rPr lang="en-US" sz="1600" dirty="0"/>
              <a:t>	</a:t>
            </a:r>
            <a:endParaRPr lang="en-US" sz="1600" b="1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90500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9621" y="216568"/>
            <a:ext cx="9144000" cy="8951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Velocity: The Basics</a:t>
            </a:r>
            <a:endParaRPr lang="en-US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874" y="1111668"/>
            <a:ext cx="9144000" cy="1455069"/>
          </a:xfrm>
        </p:spPr>
        <p:txBody>
          <a:bodyPr>
            <a:normAutofit/>
          </a:bodyPr>
          <a:lstStyle/>
          <a:p>
            <a:r>
              <a:rPr lang="en-US" dirty="0" smtClean="0"/>
              <a:t>Scripting with a $ here and a # to do</a:t>
            </a:r>
            <a:br>
              <a:rPr lang="en-US" dirty="0" smtClean="0"/>
            </a:br>
            <a:r>
              <a:rPr lang="en-US" sz="1200" dirty="0" smtClean="0"/>
              <a:t>by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dirty="0" smtClean="0"/>
              <a:t>James “Jamie” Arthur Johnson,</a:t>
            </a:r>
          </a:p>
          <a:p>
            <a:r>
              <a:rPr lang="en-US" sz="1200" dirty="0" smtClean="0"/>
              <a:t>Senior Web Developer, </a:t>
            </a:r>
          </a:p>
          <a:p>
            <a:r>
              <a:rPr lang="en-US" sz="1200" dirty="0" smtClean="0"/>
              <a:t>James Madison University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144378" y="3180166"/>
            <a:ext cx="11911263" cy="2746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/>
              <a:t>So, where do I get the book?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You can get your copy now (available on Amazon and Google Play): 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>
                <a:hlinkClick r:id="rId2"/>
              </a:rPr>
              <a:t>http://tech.beacondeacon.com/velocity</a:t>
            </a:r>
            <a:r>
              <a:rPr lang="en-US" dirty="0" smtClean="0">
                <a:hlinkClick r:id="rId2"/>
              </a:rPr>
              <a:t>/</a:t>
            </a:r>
            <a:endParaRPr lang="en-US" dirty="0" smtClean="0"/>
          </a:p>
          <a:p>
            <a:pPr algn="ctr"/>
            <a:endParaRPr lang="en-US" dirty="0"/>
          </a:p>
          <a:p>
            <a:pPr algn="ctr"/>
            <a:r>
              <a:rPr lang="en-US" dirty="0" smtClean="0"/>
              <a:t>And my </a:t>
            </a:r>
            <a:r>
              <a:rPr lang="en-US" i="1" dirty="0" smtClean="0"/>
              <a:t>NEW HOPE</a:t>
            </a:r>
            <a:r>
              <a:rPr lang="en-US" dirty="0" smtClean="0"/>
              <a:t> is to have the 2</a:t>
            </a:r>
            <a:r>
              <a:rPr lang="en-US" baseline="30000" dirty="0" smtClean="0"/>
              <a:t>nd</a:t>
            </a:r>
            <a:r>
              <a:rPr lang="en-US" dirty="0" smtClean="0"/>
              <a:t> Edition completed in early 2016!</a:t>
            </a:r>
          </a:p>
          <a:p>
            <a:pPr algn="ctr"/>
            <a:r>
              <a:rPr lang="en-US" sz="1050" dirty="0" smtClean="0"/>
              <a:t>(That’s 2016 the year, not 2016 factorial, which would </a:t>
            </a:r>
            <a:r>
              <a:rPr lang="en-US" sz="1050" dirty="0"/>
              <a:t>be </a:t>
            </a:r>
            <a:r>
              <a:rPr lang="en-US" sz="1050" dirty="0" smtClean="0"/>
              <a:t>2.3258495818030913010031406857275e+5788)</a:t>
            </a:r>
          </a:p>
          <a:p>
            <a:pPr algn="ctr"/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380566"/>
            <a:ext cx="12191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contact:		</a:t>
            </a:r>
            <a:r>
              <a:rPr lang="en-US" dirty="0" smtClean="0">
                <a:hlinkClick r:id="rId3"/>
              </a:rPr>
              <a:t>johns2ja@jmu.edu</a:t>
            </a:r>
            <a:r>
              <a:rPr lang="en-US" dirty="0" smtClean="0"/>
              <a:t>		@</a:t>
            </a:r>
            <a:r>
              <a:rPr lang="en-US" dirty="0" err="1" smtClean="0"/>
              <a:t>JamesArthurJohn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0106525" y="5414210"/>
            <a:ext cx="1957138" cy="1339516"/>
            <a:chOff x="7980946" y="3569368"/>
            <a:chExt cx="1957138" cy="133951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  </a:ext>
              </a:extLst>
            </a:blip>
            <a:srcRect l="10346" t="8614" r="42743"/>
            <a:stretch/>
          </p:blipFill>
          <p:spPr>
            <a:xfrm rot="5400000">
              <a:off x="8289757" y="3260557"/>
              <a:ext cx="1339516" cy="1957138"/>
            </a:xfrm>
            <a:prstGeom prst="flowChartAlternateProcess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21032268">
              <a:off x="8374258" y="3686272"/>
              <a:ext cx="11705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Shameless</a:t>
              </a:r>
              <a:endParaRPr lang="en-US" dirty="0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8919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1947" y="766178"/>
            <a:ext cx="10415337" cy="749801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What is Velocity</a:t>
            </a:r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 </a:t>
            </a:r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and what does it do? </a:t>
            </a:r>
            <a:endParaRPr lang="en-US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41667"/>
            <a:ext cx="4335379" cy="2032501"/>
          </a:xfrm>
        </p:spPr>
        <p:txBody>
          <a:bodyPr>
            <a:normAutofit/>
          </a:bodyPr>
          <a:lstStyle/>
          <a:p>
            <a:r>
              <a:rPr lang="en-US" dirty="0" smtClean="0"/>
              <a:t>Java-based Template engine</a:t>
            </a:r>
          </a:p>
          <a:p>
            <a:r>
              <a:rPr lang="en-US" dirty="0" smtClean="0"/>
              <a:t>Standard Java methods</a:t>
            </a:r>
          </a:p>
          <a:p>
            <a:r>
              <a:rPr lang="en-US" dirty="0" smtClean="0"/>
              <a:t>Server-side Language</a:t>
            </a:r>
          </a:p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7269663" y="1726197"/>
            <a:ext cx="4696326" cy="20325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Traverses XML and transforms into XML/</a:t>
            </a:r>
            <a:r>
              <a:rPr lang="en-US" dirty="0" smtClean="0"/>
              <a:t>XHTML and other formats</a:t>
            </a:r>
          </a:p>
          <a:p>
            <a:r>
              <a:rPr lang="en-US" dirty="0" smtClean="0"/>
              <a:t>Offers an alternative to XSLT for Formats in Cascade</a:t>
            </a:r>
          </a:p>
        </p:txBody>
      </p:sp>
      <p:pic>
        <p:nvPicPr>
          <p:cNvPr id="7" name="Arnie - who is your daddy and what does he do (Low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10274" y="1726197"/>
            <a:ext cx="3222307" cy="18125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73193" y="3874168"/>
            <a:ext cx="349647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/>
              <a:t>Source: </a:t>
            </a:r>
            <a:r>
              <a:rPr lang="en-US" sz="1100" dirty="0">
                <a:hlinkClick r:id="rId5"/>
              </a:rPr>
              <a:t>https://www.youtube.com/watch?v=lLl0DVzRksk</a:t>
            </a:r>
            <a:r>
              <a:rPr lang="en-US" sz="1100" dirty="0"/>
              <a:t> 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7138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4717" y="5623032"/>
            <a:ext cx="2306051" cy="1039896"/>
          </a:xfrm>
        </p:spPr>
        <p:txBody>
          <a:bodyPr>
            <a:normAutofit/>
          </a:bodyPr>
          <a:lstStyle/>
          <a:p>
            <a:r>
              <a:rPr lang="en-US" dirty="0" smtClean="0"/>
              <a:t>Variables</a:t>
            </a:r>
          </a:p>
          <a:p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907507" y="4103604"/>
            <a:ext cx="4696326" cy="25298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## comment</a:t>
            </a:r>
          </a:p>
          <a:p>
            <a:r>
              <a:rPr lang="en-US" dirty="0" smtClean="0"/>
              <a:t>#* I have a very, very, very, very verbose comment *#</a:t>
            </a:r>
          </a:p>
          <a:p>
            <a:r>
              <a:rPr lang="en-US" dirty="0" smtClean="0"/>
              <a:t>Control structures</a:t>
            </a:r>
          </a:p>
          <a:p>
            <a:r>
              <a:rPr lang="en-US" dirty="0" smtClean="0"/>
              <a:t>Setting variables</a:t>
            </a:r>
          </a:p>
          <a:p>
            <a:r>
              <a:rPr lang="en-US" dirty="0" smtClean="0"/>
              <a:t>looping, macros, etc. </a:t>
            </a:r>
          </a:p>
        </p:txBody>
      </p:sp>
      <p:sp>
        <p:nvSpPr>
          <p:cNvPr id="8" name="Rectangle 7"/>
          <p:cNvSpPr/>
          <p:nvPr/>
        </p:nvSpPr>
        <p:spPr>
          <a:xfrm>
            <a:off x="5767138" y="2921164"/>
            <a:ext cx="34887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and a # to do</a:t>
            </a:r>
            <a:endParaRPr lang="en-US" sz="44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782053" y="309563"/>
            <a:ext cx="4295273" cy="11502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Scripting….</a:t>
            </a:r>
          </a:p>
          <a:p>
            <a:r>
              <a:rPr lang="en-US" sz="4000" b="1" dirty="0">
                <a:solidFill>
                  <a:schemeClr val="tx2"/>
                </a:solidFill>
                <a:latin typeface="Cambria" panose="02040503050406030204" pitchFamily="18" charset="0"/>
              </a:rPr>
              <a:t>	</a:t>
            </a:r>
            <a:r>
              <a:rPr lang="en-US" sz="4000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with a $ here</a:t>
            </a:r>
            <a:endParaRPr lang="en-US" sz="4000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30706" y="5407588"/>
            <a:ext cx="285950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Source: </a:t>
            </a:r>
            <a:r>
              <a:rPr lang="en-US" sz="800" dirty="0" smtClean="0">
                <a:hlinkClick r:id="rId3"/>
              </a:rPr>
              <a:t>https</a:t>
            </a:r>
            <a:r>
              <a:rPr lang="en-US" sz="800" dirty="0">
                <a:hlinkClick r:id="rId3"/>
              </a:rPr>
              <a:t>://</a:t>
            </a:r>
            <a:r>
              <a:rPr lang="en-US" sz="800" dirty="0" smtClean="0">
                <a:hlinkClick r:id="rId3"/>
              </a:rPr>
              <a:t>www.youtube.com/watch?v=85cL1HisrNc</a:t>
            </a:r>
            <a:r>
              <a:rPr lang="en-US" sz="800" dirty="0" smtClean="0"/>
              <a:t> </a:t>
            </a:r>
            <a:endParaRPr lang="en-US" sz="800" dirty="0"/>
          </a:p>
        </p:txBody>
      </p:sp>
      <p:pic>
        <p:nvPicPr>
          <p:cNvPr id="9" name="Robocop - Id Buy That For a Dollar (Low)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368" y="1567554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9070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 build="p"/>
      <p:bldP spid="6" grpId="0"/>
      <p:bldP spid="8" grpId="0"/>
      <p:bldP spid="7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46221" y="100430"/>
            <a:ext cx="10515600" cy="533159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$_</a:t>
            </a:r>
            <a:r>
              <a:rPr lang="en-US" b="1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XPathTool</a:t>
            </a:r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 and #</a:t>
            </a:r>
            <a:r>
              <a:rPr lang="en-US" b="1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foreach</a:t>
            </a:r>
            <a:endParaRPr lang="en-US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pic>
        <p:nvPicPr>
          <p:cNvPr id="1026" name="Picture 2" descr="http://rlv.zcache.com/back_in_my_day_retro_funny_poster_sign-r650ea8743f3a407bac6f91468adcf833_vjmpl_8byvr_51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070" t="22009" r="4605" b="21953"/>
          <a:stretch/>
        </p:blipFill>
        <p:spPr bwMode="auto">
          <a:xfrm>
            <a:off x="3830051" y="1666428"/>
            <a:ext cx="1656348" cy="1027612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959774" y="2845032"/>
            <a:ext cx="3601454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&lt;?xml version="1.0" encoding="UTF-8" standalone="no"?&gt;</a:t>
            </a:r>
          </a:p>
          <a:p>
            <a:r>
              <a:rPr lang="en-US" sz="900" dirty="0"/>
              <a:t>&lt;</a:t>
            </a:r>
            <a:r>
              <a:rPr lang="en-US" sz="900" dirty="0" err="1"/>
              <a:t>xsl:stylesheet</a:t>
            </a:r>
            <a:endParaRPr lang="en-US" sz="900" dirty="0"/>
          </a:p>
          <a:p>
            <a:r>
              <a:rPr lang="en-US" sz="900" dirty="0"/>
              <a:t>    </a:t>
            </a:r>
            <a:r>
              <a:rPr lang="en-US" sz="900" dirty="0" err="1"/>
              <a:t>xmlns:xsl</a:t>
            </a:r>
            <a:r>
              <a:rPr lang="en-US" sz="900" dirty="0"/>
              <a:t>="http://www.w3.org/1999/XSL/Transform" version="1.0"&gt;</a:t>
            </a:r>
          </a:p>
          <a:p>
            <a:r>
              <a:rPr lang="en-US" sz="900" dirty="0"/>
              <a:t>    &lt;</a:t>
            </a:r>
            <a:r>
              <a:rPr lang="en-US" sz="900" dirty="0" err="1"/>
              <a:t>xsl:output</a:t>
            </a:r>
            <a:r>
              <a:rPr lang="en-US" sz="900" dirty="0"/>
              <a:t> indent="yes" method="xml" omit-xml-declaration="yes"/&gt;</a:t>
            </a:r>
          </a:p>
          <a:p>
            <a:r>
              <a:rPr lang="en-US" sz="900" dirty="0"/>
              <a:t>    &lt;</a:t>
            </a:r>
            <a:r>
              <a:rPr lang="en-US" sz="900" dirty="0" err="1"/>
              <a:t>xsl:template</a:t>
            </a:r>
            <a:r>
              <a:rPr lang="en-US" sz="900" dirty="0"/>
              <a:t> match="/"&gt;</a:t>
            </a:r>
          </a:p>
          <a:p>
            <a:r>
              <a:rPr lang="en-US" sz="900" dirty="0"/>
              <a:t>        &lt;style&gt;#villains </a:t>
            </a:r>
            <a:r>
              <a:rPr lang="en-US" sz="900" dirty="0" err="1"/>
              <a:t>th</a:t>
            </a:r>
            <a:r>
              <a:rPr lang="en-US" sz="900" dirty="0"/>
              <a:t>, #villains td { padding: 5px; }&lt;/style&gt;</a:t>
            </a:r>
          </a:p>
          <a:p>
            <a:r>
              <a:rPr lang="en-US" sz="900" dirty="0"/>
              <a:t>        &lt;h2&gt;Villains of Batman&lt;/h2&gt;</a:t>
            </a:r>
          </a:p>
          <a:p>
            <a:r>
              <a:rPr lang="en-US" sz="900" dirty="0"/>
              <a:t>        &lt;table border="1" id="villains"&gt;</a:t>
            </a:r>
          </a:p>
          <a:p>
            <a:r>
              <a:rPr lang="en-US" sz="900" dirty="0"/>
              <a:t>            &lt;</a:t>
            </a:r>
            <a:r>
              <a:rPr lang="en-US" sz="900" dirty="0" err="1"/>
              <a:t>tr</a:t>
            </a:r>
            <a:r>
              <a:rPr lang="en-US" sz="900" dirty="0"/>
              <a:t> </a:t>
            </a:r>
            <a:r>
              <a:rPr lang="en-US" sz="900" dirty="0" err="1"/>
              <a:t>bgcolor</a:t>
            </a:r>
            <a:r>
              <a:rPr lang="en-US" sz="900" dirty="0"/>
              <a:t>="yellow"&gt;</a:t>
            </a:r>
          </a:p>
          <a:p>
            <a:r>
              <a:rPr lang="en-US" sz="900" dirty="0"/>
              <a:t>                &lt;</a:t>
            </a:r>
            <a:r>
              <a:rPr lang="en-US" sz="900" dirty="0" err="1"/>
              <a:t>th</a:t>
            </a:r>
            <a:r>
              <a:rPr lang="en-US" sz="900" dirty="0"/>
              <a:t>&gt;Alias&lt;/</a:t>
            </a:r>
            <a:r>
              <a:rPr lang="en-US" sz="900" dirty="0" err="1"/>
              <a:t>th</a:t>
            </a:r>
            <a:r>
              <a:rPr lang="en-US" sz="900" dirty="0"/>
              <a:t>&gt;</a:t>
            </a:r>
          </a:p>
          <a:p>
            <a:r>
              <a:rPr lang="en-US" sz="900" dirty="0"/>
              <a:t>                &lt;</a:t>
            </a:r>
            <a:r>
              <a:rPr lang="en-US" sz="900" dirty="0" err="1"/>
              <a:t>th</a:t>
            </a:r>
            <a:r>
              <a:rPr lang="en-US" sz="900" dirty="0"/>
              <a:t>&gt;Name&lt;/</a:t>
            </a:r>
            <a:r>
              <a:rPr lang="en-US" sz="900" dirty="0" err="1"/>
              <a:t>th</a:t>
            </a:r>
            <a:r>
              <a:rPr lang="en-US" sz="900" dirty="0"/>
              <a:t>&gt;</a:t>
            </a:r>
          </a:p>
          <a:p>
            <a:r>
              <a:rPr lang="en-US" sz="900" dirty="0"/>
              <a:t>            &lt;/</a:t>
            </a:r>
            <a:r>
              <a:rPr lang="en-US" sz="900" dirty="0" err="1"/>
              <a:t>tr</a:t>
            </a:r>
            <a:r>
              <a:rPr lang="en-US" sz="900" dirty="0"/>
              <a:t>&gt;</a:t>
            </a:r>
          </a:p>
          <a:p>
            <a:r>
              <a:rPr lang="en-US" sz="900" dirty="0"/>
              <a:t>            &lt;</a:t>
            </a:r>
            <a:r>
              <a:rPr lang="en-US" sz="900" dirty="0" err="1"/>
              <a:t>xsl:for-each</a:t>
            </a:r>
            <a:r>
              <a:rPr lang="en-US" sz="900" dirty="0"/>
              <a:t> select="villains/villain"&gt;</a:t>
            </a:r>
          </a:p>
          <a:p>
            <a:r>
              <a:rPr lang="en-US" sz="900" dirty="0"/>
              <a:t>                &lt;</a:t>
            </a:r>
            <a:r>
              <a:rPr lang="en-US" sz="900" dirty="0" err="1"/>
              <a:t>tr</a:t>
            </a:r>
            <a:r>
              <a:rPr lang="en-US" sz="900" dirty="0"/>
              <a:t>&gt;</a:t>
            </a:r>
          </a:p>
          <a:p>
            <a:r>
              <a:rPr lang="en-US" sz="900" dirty="0"/>
              <a:t>                    &lt;td&gt;</a:t>
            </a:r>
          </a:p>
          <a:p>
            <a:r>
              <a:rPr lang="en-US" sz="900" dirty="0"/>
              <a:t>                        &lt;</a:t>
            </a:r>
            <a:r>
              <a:rPr lang="en-US" sz="900" dirty="0" err="1"/>
              <a:t>xsl:value-of</a:t>
            </a:r>
            <a:r>
              <a:rPr lang="en-US" sz="900" dirty="0"/>
              <a:t> select="alias"/&gt;</a:t>
            </a:r>
          </a:p>
          <a:p>
            <a:r>
              <a:rPr lang="en-US" sz="900" dirty="0"/>
              <a:t>                    &lt;/td&gt;</a:t>
            </a:r>
          </a:p>
          <a:p>
            <a:r>
              <a:rPr lang="en-US" sz="900" dirty="0"/>
              <a:t>                    &lt;td&gt;</a:t>
            </a:r>
          </a:p>
          <a:p>
            <a:r>
              <a:rPr lang="en-US" sz="900" dirty="0"/>
              <a:t>                        &lt;</a:t>
            </a:r>
            <a:r>
              <a:rPr lang="en-US" sz="900" dirty="0" err="1"/>
              <a:t>xsl:value-of</a:t>
            </a:r>
            <a:r>
              <a:rPr lang="en-US" sz="900" dirty="0"/>
              <a:t> select="name"/&gt;</a:t>
            </a:r>
          </a:p>
          <a:p>
            <a:r>
              <a:rPr lang="en-US" sz="900" dirty="0"/>
              <a:t>                    &lt;/td&gt;</a:t>
            </a:r>
          </a:p>
          <a:p>
            <a:r>
              <a:rPr lang="en-US" sz="900" dirty="0"/>
              <a:t>                &lt;/</a:t>
            </a:r>
            <a:r>
              <a:rPr lang="en-US" sz="900" dirty="0" err="1"/>
              <a:t>tr</a:t>
            </a:r>
            <a:r>
              <a:rPr lang="en-US" sz="900" dirty="0"/>
              <a:t>&gt;</a:t>
            </a:r>
          </a:p>
          <a:p>
            <a:r>
              <a:rPr lang="en-US" sz="900" dirty="0"/>
              <a:t>            &lt;/</a:t>
            </a:r>
            <a:r>
              <a:rPr lang="en-US" sz="900" dirty="0" err="1"/>
              <a:t>xsl:for-each</a:t>
            </a:r>
            <a:r>
              <a:rPr lang="en-US" sz="900" dirty="0"/>
              <a:t>&gt;</a:t>
            </a:r>
          </a:p>
          <a:p>
            <a:r>
              <a:rPr lang="en-US" sz="900" dirty="0"/>
              <a:t>        &lt;/table&gt;</a:t>
            </a:r>
          </a:p>
          <a:p>
            <a:r>
              <a:rPr lang="en-US" sz="900" dirty="0"/>
              <a:t>    &lt;/</a:t>
            </a:r>
            <a:r>
              <a:rPr lang="en-US" sz="900" dirty="0" err="1"/>
              <a:t>xsl:template</a:t>
            </a:r>
            <a:r>
              <a:rPr lang="en-US" sz="900" dirty="0"/>
              <a:t>&gt;</a:t>
            </a:r>
          </a:p>
          <a:p>
            <a:r>
              <a:rPr lang="en-US" sz="900" dirty="0"/>
              <a:t>&lt;/</a:t>
            </a:r>
            <a:r>
              <a:rPr lang="en-US" sz="900" dirty="0" err="1"/>
              <a:t>xsl:stylesheet</a:t>
            </a:r>
            <a:r>
              <a:rPr lang="en-US" sz="900" dirty="0"/>
              <a:t>&gt;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797845" y="1300868"/>
            <a:ext cx="6071936" cy="5428093"/>
            <a:chOff x="5702968" y="1186538"/>
            <a:chExt cx="6071936" cy="5428093"/>
          </a:xfrm>
        </p:grpSpPr>
        <p:grpSp>
          <p:nvGrpSpPr>
            <p:cNvPr id="3" name="Group 2"/>
            <p:cNvGrpSpPr/>
            <p:nvPr/>
          </p:nvGrpSpPr>
          <p:grpSpPr>
            <a:xfrm>
              <a:off x="5702968" y="1186538"/>
              <a:ext cx="4323348" cy="3821143"/>
              <a:chOff x="5702968" y="1186538"/>
              <a:chExt cx="4323348" cy="3821143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5702968" y="2422358"/>
                <a:ext cx="4323348" cy="2585323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n-US" sz="900" dirty="0"/>
                  <a:t>&lt;style&gt;#villains </a:t>
                </a:r>
                <a:r>
                  <a:rPr lang="en-US" sz="900" dirty="0" err="1"/>
                  <a:t>th</a:t>
                </a:r>
                <a:r>
                  <a:rPr lang="en-US" sz="900" dirty="0"/>
                  <a:t>, #villains td { padding: 5px; }&lt;/style&gt;</a:t>
                </a:r>
              </a:p>
              <a:p>
                <a:r>
                  <a:rPr lang="en-US" sz="900" dirty="0"/>
                  <a:t>    &lt;h2&gt;Villains of Batman&lt;/h2&gt;</a:t>
                </a:r>
              </a:p>
              <a:p>
                <a:r>
                  <a:rPr lang="en-US" sz="900" dirty="0"/>
                  <a:t>    &lt;table border="1" id="villains"&gt;</a:t>
                </a:r>
              </a:p>
              <a:p>
                <a:r>
                  <a:rPr lang="en-US" sz="900" dirty="0"/>
                  <a:t>        &lt;</a:t>
                </a:r>
                <a:r>
                  <a:rPr lang="en-US" sz="900" dirty="0" err="1"/>
                  <a:t>tr</a:t>
                </a:r>
                <a:r>
                  <a:rPr lang="en-US" sz="900" dirty="0"/>
                  <a:t> </a:t>
                </a:r>
                <a:r>
                  <a:rPr lang="en-US" sz="900" dirty="0" err="1"/>
                  <a:t>bgcolor</a:t>
                </a:r>
                <a:r>
                  <a:rPr lang="en-US" sz="900" dirty="0"/>
                  <a:t>="yellow"&gt;</a:t>
                </a:r>
              </a:p>
              <a:p>
                <a:r>
                  <a:rPr lang="en-US" sz="900" dirty="0"/>
                  <a:t>            &lt;</a:t>
                </a:r>
                <a:r>
                  <a:rPr lang="en-US" sz="900" dirty="0" err="1"/>
                  <a:t>th</a:t>
                </a:r>
                <a:r>
                  <a:rPr lang="en-US" sz="900" dirty="0"/>
                  <a:t>&gt;Alias&lt;/</a:t>
                </a:r>
                <a:r>
                  <a:rPr lang="en-US" sz="900" dirty="0" err="1"/>
                  <a:t>th</a:t>
                </a:r>
                <a:r>
                  <a:rPr lang="en-US" sz="900" dirty="0"/>
                  <a:t>&gt;</a:t>
                </a:r>
              </a:p>
              <a:p>
                <a:r>
                  <a:rPr lang="en-US" sz="900" dirty="0"/>
                  <a:t>            &lt;</a:t>
                </a:r>
                <a:r>
                  <a:rPr lang="en-US" sz="900" dirty="0" err="1"/>
                  <a:t>th</a:t>
                </a:r>
                <a:r>
                  <a:rPr lang="en-US" sz="900" dirty="0"/>
                  <a:t>&gt;Name&lt;/</a:t>
                </a:r>
                <a:r>
                  <a:rPr lang="en-US" sz="900" dirty="0" err="1"/>
                  <a:t>th</a:t>
                </a:r>
                <a:r>
                  <a:rPr lang="en-US" sz="900" dirty="0"/>
                  <a:t>&gt;</a:t>
                </a:r>
              </a:p>
              <a:p>
                <a:r>
                  <a:rPr lang="en-US" sz="900" dirty="0"/>
                  <a:t>        &lt;/</a:t>
                </a:r>
                <a:r>
                  <a:rPr lang="en-US" sz="900" dirty="0" err="1"/>
                  <a:t>tr</a:t>
                </a:r>
                <a:r>
                  <a:rPr lang="en-US" sz="900" dirty="0"/>
                  <a:t>&gt;</a:t>
                </a:r>
              </a:p>
              <a:p>
                <a:r>
                  <a:rPr lang="en-US" sz="900" b="1" dirty="0"/>
                  <a:t>        #</a:t>
                </a:r>
                <a:r>
                  <a:rPr lang="en-US" sz="900" b="1" dirty="0" err="1"/>
                  <a:t>foreach</a:t>
                </a:r>
                <a:r>
                  <a:rPr lang="en-US" sz="900" b="1" dirty="0"/>
                  <a:t>($villain in $_</a:t>
                </a:r>
                <a:r>
                  <a:rPr lang="en-US" sz="900" b="1" dirty="0" err="1"/>
                  <a:t>XPathTool.</a:t>
                </a:r>
                <a:r>
                  <a:rPr lang="en-US" sz="900" b="1" dirty="0" err="1">
                    <a:solidFill>
                      <a:srgbClr val="C00000"/>
                    </a:solidFill>
                  </a:rPr>
                  <a:t>selectNodes</a:t>
                </a:r>
                <a:r>
                  <a:rPr lang="en-US" sz="900" b="1" dirty="0"/>
                  <a:t>(</a:t>
                </a:r>
                <a:r>
                  <a:rPr lang="en-US" sz="900" b="1" dirty="0">
                    <a:solidFill>
                      <a:srgbClr val="C00000"/>
                    </a:solidFill>
                  </a:rPr>
                  <a:t>$</a:t>
                </a:r>
                <a:r>
                  <a:rPr lang="en-US" sz="900" b="1" dirty="0" err="1">
                    <a:solidFill>
                      <a:srgbClr val="C00000"/>
                    </a:solidFill>
                  </a:rPr>
                  <a:t>contentRoot</a:t>
                </a:r>
                <a:r>
                  <a:rPr lang="en-US" sz="900" b="1" dirty="0"/>
                  <a:t>,'/villains/villain'))</a:t>
                </a:r>
              </a:p>
              <a:p>
                <a:r>
                  <a:rPr lang="en-US" sz="900" dirty="0"/>
                  <a:t>            &lt;</a:t>
                </a:r>
                <a:r>
                  <a:rPr lang="en-US" sz="900" dirty="0" err="1"/>
                  <a:t>tr</a:t>
                </a:r>
                <a:r>
                  <a:rPr lang="en-US" sz="900" dirty="0"/>
                  <a:t>&gt;</a:t>
                </a:r>
              </a:p>
              <a:p>
                <a:r>
                  <a:rPr lang="en-US" sz="900" dirty="0"/>
                  <a:t>                &lt;td&gt;</a:t>
                </a:r>
              </a:p>
              <a:p>
                <a:r>
                  <a:rPr lang="en-US" sz="900" b="1" dirty="0"/>
                  <a:t>                    </a:t>
                </a:r>
                <a:r>
                  <a:rPr lang="en-US" sz="900" b="1" dirty="0" smtClean="0"/>
                  <a:t>$_</a:t>
                </a:r>
                <a:r>
                  <a:rPr lang="en-US" sz="900" b="1" dirty="0" err="1" smtClean="0"/>
                  <a:t>XPathTool.</a:t>
                </a:r>
                <a:r>
                  <a:rPr lang="en-US" sz="900" b="1" dirty="0" err="1" smtClean="0">
                    <a:solidFill>
                      <a:srgbClr val="C00000"/>
                    </a:solidFill>
                  </a:rPr>
                  <a:t>selectSingleNode</a:t>
                </a:r>
                <a:r>
                  <a:rPr lang="en-US" sz="900" b="1" dirty="0" smtClean="0"/>
                  <a:t>($villain, 'alias</a:t>
                </a:r>
                <a:r>
                  <a:rPr lang="en-US" sz="900" b="1" dirty="0"/>
                  <a:t>').value</a:t>
                </a:r>
              </a:p>
              <a:p>
                <a:r>
                  <a:rPr lang="en-US" sz="900" dirty="0"/>
                  <a:t>                &lt;/td&gt;</a:t>
                </a:r>
              </a:p>
              <a:p>
                <a:r>
                  <a:rPr lang="en-US" sz="900" dirty="0"/>
                  <a:t>                &lt;td&gt;</a:t>
                </a:r>
              </a:p>
              <a:p>
                <a:r>
                  <a:rPr lang="en-US" sz="900" b="1" dirty="0" smtClean="0"/>
                  <a:t>                    </a:t>
                </a:r>
                <a:r>
                  <a:rPr lang="en-US" sz="900" b="1" dirty="0"/>
                  <a:t> $_</a:t>
                </a:r>
                <a:r>
                  <a:rPr lang="en-US" sz="900" b="1" dirty="0" err="1"/>
                  <a:t>XPathTool.selectSingleNode</a:t>
                </a:r>
                <a:r>
                  <a:rPr lang="en-US" sz="900" b="1" dirty="0"/>
                  <a:t>($villain, </a:t>
                </a:r>
                <a:r>
                  <a:rPr lang="en-US" sz="900" b="1" dirty="0" smtClean="0"/>
                  <a:t>‘name').</a:t>
                </a:r>
                <a:r>
                  <a:rPr lang="en-US" sz="900" b="1" dirty="0"/>
                  <a:t>value</a:t>
                </a:r>
                <a:endParaRPr lang="en-US" sz="900" b="1" dirty="0" smtClean="0"/>
              </a:p>
              <a:p>
                <a:r>
                  <a:rPr lang="en-US" sz="900" dirty="0" smtClean="0"/>
                  <a:t>                &lt;/td&gt;</a:t>
                </a:r>
              </a:p>
              <a:p>
                <a:r>
                  <a:rPr lang="en-US" sz="900" dirty="0" smtClean="0"/>
                  <a:t>            </a:t>
                </a:r>
                <a:r>
                  <a:rPr lang="en-US" sz="900" dirty="0"/>
                  <a:t>&lt;/</a:t>
                </a:r>
                <a:r>
                  <a:rPr lang="en-US" sz="900" dirty="0" err="1"/>
                  <a:t>tr</a:t>
                </a:r>
                <a:r>
                  <a:rPr lang="en-US" sz="900" dirty="0"/>
                  <a:t>&gt;</a:t>
                </a:r>
              </a:p>
              <a:p>
                <a:r>
                  <a:rPr lang="en-US" sz="900" b="1" dirty="0"/>
                  <a:t>        #end</a:t>
                </a:r>
              </a:p>
              <a:p>
                <a:r>
                  <a:rPr lang="en-US" sz="900" dirty="0"/>
                  <a:t>    &lt;/table&gt;</a:t>
                </a: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702968" y="1186538"/>
                <a:ext cx="4323348" cy="1231106"/>
              </a:xfrm>
              <a:prstGeom prst="rect">
                <a:avLst/>
              </a:prstGeom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r>
                  <a:rPr lang="el-GR" sz="5000" dirty="0"/>
                  <a:t>νυνι </a:t>
                </a:r>
                <a:r>
                  <a:rPr lang="el-GR" sz="5000" dirty="0" smtClean="0"/>
                  <a:t>δε</a:t>
                </a:r>
                <a:r>
                  <a:rPr lang="en-US" sz="5000" dirty="0" smtClean="0"/>
                  <a:t> </a:t>
                </a:r>
              </a:p>
              <a:p>
                <a:r>
                  <a:rPr lang="en-US" sz="1200" dirty="0" smtClean="0"/>
                  <a:t>(“</a:t>
                </a:r>
                <a:r>
                  <a:rPr lang="en-US" sz="1200" dirty="0" err="1" smtClean="0"/>
                  <a:t>nuni</a:t>
                </a:r>
                <a:r>
                  <a:rPr lang="en-US" sz="1200" dirty="0" smtClean="0"/>
                  <a:t> de”:  “but now”)</a:t>
                </a:r>
              </a:p>
              <a:p>
                <a:r>
                  <a:rPr lang="en-US" sz="1200" u="sng" dirty="0"/>
                  <a:t>	</a:t>
                </a:r>
                <a:r>
                  <a:rPr lang="en-US" sz="1200" u="sng" dirty="0" smtClean="0"/>
                  <a:t>			</a:t>
                </a:r>
                <a:endParaRPr lang="en-US" sz="1200" u="sng" dirty="0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5775157" y="5137303"/>
              <a:ext cx="5999747" cy="147732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US" b="1" dirty="0" smtClean="0"/>
                <a:t>There are shorter alternatives to  </a:t>
              </a:r>
              <a:r>
                <a:rPr lang="en-US" b="1" dirty="0"/>
                <a:t>$_</a:t>
              </a:r>
              <a:r>
                <a:rPr lang="en-US" b="1" dirty="0" err="1"/>
                <a:t>XPathTool.selectSingleNode</a:t>
              </a:r>
              <a:r>
                <a:rPr lang="en-US" b="1" dirty="0"/>
                <a:t>($villain, 'alias').</a:t>
              </a:r>
              <a:r>
                <a:rPr lang="en-US" b="1" dirty="0" smtClean="0"/>
                <a:t>value </a:t>
              </a:r>
            </a:p>
            <a:p>
              <a:r>
                <a:rPr lang="en-US" b="1" dirty="0" smtClean="0"/>
                <a:t>and </a:t>
              </a:r>
            </a:p>
            <a:p>
              <a:r>
                <a:rPr lang="en-US" b="1" dirty="0" smtClean="0"/>
                <a:t>$_</a:t>
              </a:r>
              <a:r>
                <a:rPr lang="en-US" b="1" dirty="0" err="1"/>
                <a:t>XPathTool.selectSingleNode</a:t>
              </a:r>
              <a:r>
                <a:rPr lang="en-US" b="1" dirty="0"/>
                <a:t>($villain, </a:t>
              </a:r>
              <a:r>
                <a:rPr lang="en-US" b="1" dirty="0" smtClean="0"/>
                <a:t>'name').</a:t>
              </a:r>
              <a:r>
                <a:rPr lang="en-US" b="1" dirty="0"/>
                <a:t>value</a:t>
              </a:r>
              <a:endParaRPr lang="en-US" dirty="0"/>
            </a:p>
            <a:p>
              <a:endParaRPr lang="en-US" dirty="0"/>
            </a:p>
          </p:txBody>
        </p:sp>
      </p:grpSp>
      <p:cxnSp>
        <p:nvCxnSpPr>
          <p:cNvPr id="10" name="Straight Connector 9"/>
          <p:cNvCxnSpPr/>
          <p:nvPr/>
        </p:nvCxnSpPr>
        <p:spPr>
          <a:xfrm>
            <a:off x="6679536" y="1118233"/>
            <a:ext cx="0" cy="5442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>
          <a:xfrm>
            <a:off x="108284" y="1752487"/>
            <a:ext cx="2891589" cy="46473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smtClean="0"/>
              <a:t>&lt;?xml version="1.0" encoding="ISO-8859-1"?&gt;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smtClean="0"/>
              <a:t>&lt;villains&gt;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smtClean="0"/>
              <a:t>    &lt;villain&gt;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smtClean="0"/>
              <a:t>        &lt;alias&gt;Mr. Freeze&lt;/alias&gt;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smtClean="0"/>
              <a:t>        &lt;name&gt;Dr. Victor Fries&lt;/name&gt;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smtClean="0"/>
              <a:t>        &lt;gender&gt;Male&lt;/gender&gt;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smtClean="0"/>
              <a:t>        &lt;appeared&gt;1959&lt;/appeared&gt;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smtClean="0"/>
              <a:t>    &lt;/villain&gt;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smtClean="0"/>
              <a:t>    &lt;villain&gt;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smtClean="0"/>
              <a:t>        &lt;alias&gt;Poison Ivy&lt;/alias&gt;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smtClean="0"/>
              <a:t>        &lt;name&gt;Pamela Lillian Isley&lt;/name&gt;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smtClean="0"/>
              <a:t>        &lt;gender&gt;Female&lt;/gender&gt;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smtClean="0"/>
              <a:t>        &lt;appeared&gt;1966&lt;/appeared&gt;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smtClean="0"/>
              <a:t>    &lt;/villain&gt;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smtClean="0"/>
              <a:t>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smtClean="0"/>
              <a:t>&lt;/villains&gt;</a:t>
            </a:r>
            <a:endParaRPr lang="en-US" sz="1100" dirty="0" smtClean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2999873" y="1107855"/>
            <a:ext cx="0" cy="54429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16678" y="1142236"/>
            <a:ext cx="1653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The XML Data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250817" y="1142236"/>
            <a:ext cx="689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XSLT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797845" y="1142236"/>
            <a:ext cx="10248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Velocity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30493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Variables and Loops</a:t>
            </a:r>
            <a:endParaRPr lang="en-US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274" y="1690688"/>
            <a:ext cx="10515600" cy="43571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b="1" u="sng" dirty="0" smtClean="0"/>
              <a:t>XSLT:</a:t>
            </a:r>
          </a:p>
          <a:p>
            <a:pPr marL="0" indent="0">
              <a:buNone/>
            </a:pPr>
            <a:r>
              <a:rPr lang="en-US" sz="1200" dirty="0" smtClean="0"/>
              <a:t>&lt;</a:t>
            </a:r>
            <a:r>
              <a:rPr lang="en-US" sz="1200" dirty="0" err="1"/>
              <a:t>xsl:for-each</a:t>
            </a:r>
            <a:r>
              <a:rPr lang="en-US" sz="1200" dirty="0"/>
              <a:t> select="villains/villain"&gt;</a:t>
            </a:r>
          </a:p>
          <a:p>
            <a:pPr marL="0" indent="0">
              <a:buNone/>
            </a:pPr>
            <a:r>
              <a:rPr lang="en-US" sz="1200" dirty="0" smtClean="0"/>
              <a:t>	&lt;</a:t>
            </a:r>
            <a:r>
              <a:rPr lang="en-US" sz="1200" dirty="0" err="1"/>
              <a:t>xsl:variable</a:t>
            </a:r>
            <a:r>
              <a:rPr lang="en-US" sz="1200" dirty="0"/>
              <a:t> </a:t>
            </a:r>
            <a:r>
              <a:rPr lang="en-US" sz="1200" dirty="0" smtClean="0"/>
              <a:t>name="</a:t>
            </a:r>
            <a:r>
              <a:rPr lang="en-US" sz="1200" dirty="0" err="1" smtClean="0"/>
              <a:t>yr</a:t>
            </a:r>
            <a:r>
              <a:rPr lang="en-US" sz="1200" dirty="0" smtClean="0"/>
              <a:t>"&gt;</a:t>
            </a:r>
            <a:endParaRPr lang="en-US" sz="1200" dirty="0"/>
          </a:p>
          <a:p>
            <a:pPr marL="0" indent="0">
              <a:buNone/>
            </a:pPr>
            <a:r>
              <a:rPr lang="en-US" sz="1200" dirty="0" smtClean="0"/>
              <a:t>		&lt;</a:t>
            </a:r>
            <a:r>
              <a:rPr lang="en-US" sz="1200" dirty="0" err="1"/>
              <a:t>xsl:value-of</a:t>
            </a:r>
            <a:r>
              <a:rPr lang="en-US" sz="1200" dirty="0"/>
              <a:t> </a:t>
            </a:r>
            <a:r>
              <a:rPr lang="en-US" sz="1200" dirty="0" smtClean="0"/>
              <a:t>select="appeared"/&gt;</a:t>
            </a:r>
            <a:endParaRPr lang="en-US" sz="1200" dirty="0"/>
          </a:p>
          <a:p>
            <a:pPr marL="0" indent="0">
              <a:buNone/>
            </a:pPr>
            <a:r>
              <a:rPr lang="en-US" sz="1200" dirty="0" smtClean="0"/>
              <a:t>	&lt;/</a:t>
            </a:r>
            <a:r>
              <a:rPr lang="en-US" sz="1200" dirty="0" err="1"/>
              <a:t>xsl:variable</a:t>
            </a:r>
            <a:r>
              <a:rPr lang="en-US" sz="1200" dirty="0" smtClean="0"/>
              <a:t>&gt;</a:t>
            </a:r>
          </a:p>
          <a:p>
            <a:pPr marL="0" indent="0">
              <a:buNone/>
            </a:pPr>
            <a:r>
              <a:rPr lang="en-US" sz="1200" dirty="0"/>
              <a:t>	&lt;p</a:t>
            </a:r>
            <a:r>
              <a:rPr lang="en-US" sz="1200" dirty="0" smtClean="0"/>
              <a:t>&gt;&lt;</a:t>
            </a:r>
            <a:r>
              <a:rPr lang="en-US" sz="1200" dirty="0" err="1"/>
              <a:t>xsl:value-of</a:t>
            </a:r>
            <a:r>
              <a:rPr lang="en-US" sz="1200" dirty="0"/>
              <a:t> select="</a:t>
            </a:r>
            <a:r>
              <a:rPr lang="en-US" sz="1200" dirty="0" err="1"/>
              <a:t>concat</a:t>
            </a:r>
            <a:r>
              <a:rPr lang="en-US" sz="1200" dirty="0"/>
              <a:t>('The villain known as ',</a:t>
            </a:r>
            <a:r>
              <a:rPr lang="en-US" sz="1200" dirty="0" smtClean="0"/>
              <a:t>alias,' appeared </a:t>
            </a:r>
            <a:r>
              <a:rPr lang="en-US" sz="1200" dirty="0"/>
              <a:t>in </a:t>
            </a:r>
            <a:r>
              <a:rPr lang="en-US" sz="1200" dirty="0" smtClean="0"/>
              <a:t>',$</a:t>
            </a:r>
            <a:r>
              <a:rPr lang="en-US" sz="1200" dirty="0" err="1" smtClean="0"/>
              <a:t>yr</a:t>
            </a:r>
            <a:r>
              <a:rPr lang="en-US" sz="1200" dirty="0" smtClean="0"/>
              <a:t>,'.')"/&gt;&lt;/</a:t>
            </a:r>
            <a:r>
              <a:rPr lang="en-US" sz="1200" dirty="0"/>
              <a:t>p</a:t>
            </a:r>
            <a:r>
              <a:rPr lang="en-US" sz="1200" dirty="0" smtClean="0"/>
              <a:t>&gt;</a:t>
            </a:r>
          </a:p>
          <a:p>
            <a:pPr marL="0" indent="0">
              <a:buNone/>
            </a:pPr>
            <a:r>
              <a:rPr lang="en-US" sz="1200" dirty="0" smtClean="0"/>
              <a:t>&lt;/</a:t>
            </a:r>
            <a:r>
              <a:rPr lang="en-US" sz="1200" dirty="0" err="1" smtClean="0"/>
              <a:t>xsl:for-each</a:t>
            </a:r>
            <a:r>
              <a:rPr lang="en-US" sz="1200" dirty="0" smtClean="0"/>
              <a:t>&gt;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r>
              <a:rPr lang="en-US" sz="1200" b="1" u="sng" dirty="0" smtClean="0"/>
              <a:t>Velocity: </a:t>
            </a:r>
          </a:p>
          <a:p>
            <a:pPr marL="0" indent="0">
              <a:buNone/>
            </a:pPr>
            <a:r>
              <a:rPr lang="en-US" sz="1200" b="1" dirty="0"/>
              <a:t>#set</a:t>
            </a:r>
            <a:r>
              <a:rPr lang="en-US" sz="1200" b="1" dirty="0" smtClean="0"/>
              <a:t>($villains = $_</a:t>
            </a:r>
            <a:r>
              <a:rPr lang="en-US" sz="1200" b="1" dirty="0" err="1"/>
              <a:t>XPathTool.</a:t>
            </a:r>
            <a:r>
              <a:rPr lang="en-US" sz="1200" b="1" dirty="0" err="1">
                <a:solidFill>
                  <a:srgbClr val="C00000"/>
                </a:solidFill>
              </a:rPr>
              <a:t>selectNodes</a:t>
            </a:r>
            <a:r>
              <a:rPr lang="en-US" sz="1200" b="1" dirty="0"/>
              <a:t>(</a:t>
            </a:r>
            <a:r>
              <a:rPr lang="en-US" sz="1200" b="1" dirty="0">
                <a:solidFill>
                  <a:srgbClr val="C00000"/>
                </a:solidFill>
              </a:rPr>
              <a:t>$</a:t>
            </a:r>
            <a:r>
              <a:rPr lang="en-US" sz="1200" b="1" dirty="0" err="1">
                <a:solidFill>
                  <a:srgbClr val="C00000"/>
                </a:solidFill>
              </a:rPr>
              <a:t>contentRoot</a:t>
            </a:r>
            <a:r>
              <a:rPr lang="en-US" sz="1200" b="1" dirty="0"/>
              <a:t>,'/villains/villain</a:t>
            </a:r>
            <a:r>
              <a:rPr lang="en-US" sz="1200" b="1" dirty="0" smtClean="0"/>
              <a:t>'))</a:t>
            </a:r>
          </a:p>
          <a:p>
            <a:pPr marL="0" indent="0">
              <a:buNone/>
            </a:pPr>
            <a:r>
              <a:rPr lang="en-US" sz="1200" dirty="0" smtClean="0"/>
              <a:t>#</a:t>
            </a:r>
            <a:r>
              <a:rPr lang="en-US" sz="1200" dirty="0" err="1" smtClean="0"/>
              <a:t>foreach</a:t>
            </a:r>
            <a:r>
              <a:rPr lang="en-US" sz="1200" dirty="0" smtClean="0"/>
              <a:t>($villain in $villains)</a:t>
            </a:r>
          </a:p>
          <a:p>
            <a:pPr marL="0" indent="0">
              <a:buNone/>
            </a:pPr>
            <a:r>
              <a:rPr lang="en-US" sz="1200" dirty="0"/>
              <a:t>	</a:t>
            </a:r>
            <a:r>
              <a:rPr lang="en-US" sz="1200" b="1" dirty="0" smtClean="0"/>
              <a:t>#set( $</a:t>
            </a:r>
            <a:r>
              <a:rPr lang="en-US" sz="1200" b="1" dirty="0" err="1" smtClean="0"/>
              <a:t>yr</a:t>
            </a:r>
            <a:r>
              <a:rPr lang="en-US" sz="1200" b="1" dirty="0" smtClean="0"/>
              <a:t> = $</a:t>
            </a:r>
            <a:r>
              <a:rPr lang="en-US" sz="1200" b="1" dirty="0" err="1" smtClean="0"/>
              <a:t>villain.</a:t>
            </a:r>
            <a:r>
              <a:rPr lang="en-US" sz="1200" b="1" dirty="0" err="1" smtClean="0">
                <a:solidFill>
                  <a:srgbClr val="C00000"/>
                </a:solidFill>
              </a:rPr>
              <a:t>getChild</a:t>
            </a:r>
            <a:r>
              <a:rPr lang="en-US" sz="1200" b="1" dirty="0" smtClean="0"/>
              <a:t>('appeared').value )</a:t>
            </a:r>
          </a:p>
          <a:p>
            <a:pPr marL="0" indent="0">
              <a:buNone/>
            </a:pPr>
            <a:r>
              <a:rPr lang="en-US" sz="1200" dirty="0"/>
              <a:t>	</a:t>
            </a:r>
            <a:r>
              <a:rPr lang="en-US" sz="1200" dirty="0" smtClean="0"/>
              <a:t>&lt;p&gt;The villain known as $</a:t>
            </a:r>
            <a:r>
              <a:rPr lang="en-US" sz="1200" dirty="0" err="1" smtClean="0"/>
              <a:t>villain.getChild</a:t>
            </a:r>
            <a:r>
              <a:rPr lang="en-US" sz="1200" dirty="0" smtClean="0"/>
              <a:t>('alias').value appeared in $yr.&lt;/p&gt;</a:t>
            </a:r>
          </a:p>
          <a:p>
            <a:pPr marL="0" indent="0">
              <a:buNone/>
            </a:pPr>
            <a:r>
              <a:rPr lang="en-US" sz="1200" dirty="0" smtClean="0"/>
              <a:t>#end</a:t>
            </a:r>
            <a:endParaRPr lang="en-US" sz="12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162424" y="6438398"/>
            <a:ext cx="3867151" cy="571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b="1" dirty="0" smtClean="0"/>
              <a:t>*** If I can </a:t>
            </a:r>
            <a:r>
              <a:rPr lang="en-US" sz="1200" b="1" dirty="0" err="1" smtClean="0"/>
              <a:t>getChild</a:t>
            </a:r>
            <a:r>
              <a:rPr lang="en-US" sz="1200" b="1" dirty="0" smtClean="0"/>
              <a:t>, what else do you think I can do?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047066" y="2056845"/>
            <a:ext cx="2891589" cy="464736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100" dirty="0" smtClean="0"/>
              <a:t>&lt;?xml version="1.0" encoding="ISO-8859-1"?&gt;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 smtClean="0"/>
              <a:t>&lt;villains&gt;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 smtClean="0"/>
              <a:t>    &lt;villain&gt;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 smtClean="0"/>
              <a:t>        &lt;alias&gt;Mr. Freeze&lt;/alias&gt;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 smtClean="0"/>
              <a:t>        &lt;name&gt;Dr. Victor Fries&lt;/name&gt;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 smtClean="0"/>
              <a:t>        &lt;gender&gt;Male&lt;/gender&gt;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 smtClean="0"/>
              <a:t>        &lt;appeared&gt;1959&lt;/appeared&gt;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 smtClean="0"/>
              <a:t>    &lt;/villain&gt;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 smtClean="0"/>
              <a:t>    &lt;villain&gt;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 smtClean="0"/>
              <a:t>        &lt;alias&gt;Poison Ivy&lt;/alias&gt;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 smtClean="0"/>
              <a:t>        &lt;name&gt;Pamela Lillian </a:t>
            </a:r>
            <a:r>
              <a:rPr lang="en-US" sz="1100" dirty="0" err="1" smtClean="0"/>
              <a:t>Isley</a:t>
            </a:r>
            <a:r>
              <a:rPr lang="en-US" sz="1100" dirty="0" smtClean="0"/>
              <a:t>&lt;/name&gt;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 smtClean="0"/>
              <a:t>        &lt;gender&gt;Female&lt;/gender&gt;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 smtClean="0"/>
              <a:t>        &lt;appeared&gt;1966&lt;/appeared&gt;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 smtClean="0"/>
              <a:t>    &lt;/villain&gt;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 smtClean="0"/>
              <a:t>…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100" dirty="0" smtClean="0"/>
              <a:t>&lt;/villains&gt;</a:t>
            </a:r>
          </a:p>
        </p:txBody>
      </p:sp>
      <p:sp>
        <p:nvSpPr>
          <p:cNvPr id="6" name="Rectangle 5"/>
          <p:cNvSpPr/>
          <p:nvPr/>
        </p:nvSpPr>
        <p:spPr>
          <a:xfrm>
            <a:off x="9524320" y="1702105"/>
            <a:ext cx="1653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Cambria" panose="02040503050406030204" pitchFamily="18" charset="0"/>
              </a:rPr>
              <a:t>The XML Data</a:t>
            </a:r>
            <a:endParaRPr lang="en-US" dirty="0"/>
          </a:p>
        </p:txBody>
      </p:sp>
      <p:sp>
        <p:nvSpPr>
          <p:cNvPr id="7" name="Explosion 1 6"/>
          <p:cNvSpPr/>
          <p:nvPr/>
        </p:nvSpPr>
        <p:spPr>
          <a:xfrm>
            <a:off x="4435143" y="1300164"/>
            <a:ext cx="3674142" cy="1772652"/>
          </a:xfrm>
          <a:prstGeom prst="irregularSeal1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That was then!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045243" y="2183233"/>
            <a:ext cx="441158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Explosion 2 10"/>
          <p:cNvSpPr/>
          <p:nvPr/>
        </p:nvSpPr>
        <p:spPr>
          <a:xfrm>
            <a:off x="6095999" y="3463340"/>
            <a:ext cx="2494546" cy="2454441"/>
          </a:xfrm>
          <a:prstGeom prst="irregularSeal2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now!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6368716" y="4812632"/>
            <a:ext cx="513347" cy="1443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5587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094" y="25065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Control Structures</a:t>
            </a:r>
            <a:endParaRPr lang="en-US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884" y="1032961"/>
            <a:ext cx="2273968" cy="435718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 smtClean="0"/>
              <a:t>#if(</a:t>
            </a:r>
            <a:r>
              <a:rPr lang="en-US" sz="1200" i="1" dirty="0" smtClean="0"/>
              <a:t>condition)</a:t>
            </a:r>
            <a:endParaRPr lang="en-US" sz="1200" dirty="0" smtClean="0"/>
          </a:p>
          <a:p>
            <a:pPr marL="0" indent="0">
              <a:buNone/>
            </a:pPr>
            <a:r>
              <a:rPr lang="en-US" sz="1200" b="1" i="1" dirty="0" smtClean="0"/>
              <a:t>	</a:t>
            </a:r>
            <a:r>
              <a:rPr lang="en-US" sz="1200" i="1" dirty="0" smtClean="0"/>
              <a:t>statements</a:t>
            </a:r>
          </a:p>
          <a:p>
            <a:pPr marL="0" indent="0">
              <a:buNone/>
            </a:pPr>
            <a:r>
              <a:rPr lang="en-US" sz="1200" dirty="0" smtClean="0"/>
              <a:t>#end</a:t>
            </a:r>
          </a:p>
          <a:p>
            <a:pPr marL="0" indent="0">
              <a:buNone/>
            </a:pPr>
            <a:r>
              <a:rPr lang="en-US" sz="1200" dirty="0" smtClean="0"/>
              <a:t>___________________</a:t>
            </a:r>
            <a:endParaRPr lang="en-US" sz="1200" dirty="0"/>
          </a:p>
          <a:p>
            <a:pPr marL="0" indent="0">
              <a:buNone/>
            </a:pPr>
            <a:r>
              <a:rPr lang="en-US" sz="1200" dirty="0" smtClean="0"/>
              <a:t>#</a:t>
            </a:r>
            <a:r>
              <a:rPr lang="en-US" sz="1200" dirty="0"/>
              <a:t>if(</a:t>
            </a:r>
            <a:r>
              <a:rPr lang="en-US" sz="1200" i="1" dirty="0"/>
              <a:t>condition)</a:t>
            </a:r>
            <a:endParaRPr lang="en-US" sz="1200" dirty="0"/>
          </a:p>
          <a:p>
            <a:pPr marL="0" indent="0">
              <a:buNone/>
            </a:pPr>
            <a:r>
              <a:rPr lang="en-US" sz="1200" b="1" i="1" dirty="0"/>
              <a:t>	</a:t>
            </a:r>
            <a:r>
              <a:rPr lang="en-US" sz="1200" i="1" dirty="0"/>
              <a:t>statements</a:t>
            </a:r>
          </a:p>
          <a:p>
            <a:pPr marL="0" indent="0">
              <a:buNone/>
            </a:pPr>
            <a:r>
              <a:rPr lang="en-US" sz="1200" dirty="0" smtClean="0"/>
              <a:t>#else</a:t>
            </a:r>
          </a:p>
          <a:p>
            <a:pPr marL="0" indent="0">
              <a:buNone/>
            </a:pPr>
            <a:r>
              <a:rPr lang="en-US" sz="1200" b="1" i="1" dirty="0"/>
              <a:t>	</a:t>
            </a:r>
            <a:r>
              <a:rPr lang="en-US" sz="1200" i="1" dirty="0"/>
              <a:t>statements</a:t>
            </a:r>
          </a:p>
          <a:p>
            <a:pPr marL="0" indent="0">
              <a:buNone/>
            </a:pPr>
            <a:r>
              <a:rPr lang="en-US" sz="1200" dirty="0" smtClean="0"/>
              <a:t>#</a:t>
            </a:r>
            <a:r>
              <a:rPr lang="en-US" sz="1200" dirty="0"/>
              <a:t>end</a:t>
            </a:r>
          </a:p>
          <a:p>
            <a:pPr marL="0" indent="0">
              <a:buNone/>
            </a:pPr>
            <a:r>
              <a:rPr lang="en-US" sz="1200" dirty="0"/>
              <a:t>___________________</a:t>
            </a:r>
          </a:p>
          <a:p>
            <a:pPr marL="0" indent="0">
              <a:buNone/>
            </a:pPr>
            <a:r>
              <a:rPr lang="en-US" sz="1200" dirty="0" smtClean="0"/>
              <a:t>#</a:t>
            </a:r>
            <a:r>
              <a:rPr lang="en-US" sz="1200" dirty="0"/>
              <a:t>if(</a:t>
            </a:r>
            <a:r>
              <a:rPr lang="en-US" sz="1200" i="1" dirty="0"/>
              <a:t>condition)</a:t>
            </a:r>
            <a:endParaRPr lang="en-US" sz="1200" dirty="0"/>
          </a:p>
          <a:p>
            <a:pPr marL="0" indent="0">
              <a:buNone/>
            </a:pPr>
            <a:r>
              <a:rPr lang="en-US" sz="1200" b="1" i="1" dirty="0"/>
              <a:t>	</a:t>
            </a:r>
            <a:r>
              <a:rPr lang="en-US" sz="1200" i="1" dirty="0"/>
              <a:t>statements</a:t>
            </a:r>
          </a:p>
          <a:p>
            <a:pPr marL="0" indent="0">
              <a:buNone/>
            </a:pPr>
            <a:r>
              <a:rPr lang="en-US" sz="1200" dirty="0"/>
              <a:t>#</a:t>
            </a:r>
            <a:r>
              <a:rPr lang="en-US" sz="1200" dirty="0" err="1" smtClean="0"/>
              <a:t>elseif</a:t>
            </a:r>
            <a:endParaRPr lang="en-US" sz="1200" dirty="0"/>
          </a:p>
          <a:p>
            <a:pPr marL="0" indent="0">
              <a:buNone/>
            </a:pPr>
            <a:r>
              <a:rPr lang="en-US" sz="1200" b="1" i="1" dirty="0"/>
              <a:t>	</a:t>
            </a:r>
            <a:r>
              <a:rPr lang="en-US" sz="1200" i="1" dirty="0" smtClean="0"/>
              <a:t>statements</a:t>
            </a:r>
          </a:p>
          <a:p>
            <a:pPr marL="0" indent="0">
              <a:buNone/>
            </a:pPr>
            <a:r>
              <a:rPr lang="en-US" sz="1200" dirty="0"/>
              <a:t>#</a:t>
            </a:r>
            <a:r>
              <a:rPr lang="en-US" sz="1200" dirty="0" smtClean="0"/>
              <a:t>else</a:t>
            </a:r>
            <a:endParaRPr lang="en-US" sz="1200" dirty="0"/>
          </a:p>
          <a:p>
            <a:pPr marL="0" indent="0">
              <a:buNone/>
            </a:pPr>
            <a:r>
              <a:rPr lang="en-US" sz="1200" b="1" i="1" dirty="0"/>
              <a:t>	</a:t>
            </a:r>
            <a:r>
              <a:rPr lang="en-US" sz="1200" i="1" dirty="0" smtClean="0"/>
              <a:t>statements</a:t>
            </a:r>
            <a:endParaRPr lang="en-US" sz="1200" i="1" dirty="0"/>
          </a:p>
          <a:p>
            <a:pPr marL="0" indent="0">
              <a:buNone/>
            </a:pPr>
            <a:r>
              <a:rPr lang="en-US" sz="1200" dirty="0"/>
              <a:t>#end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 smtClean="0"/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2959759" y="1895005"/>
            <a:ext cx="5374110" cy="477053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Comparison </a:t>
            </a:r>
            <a:r>
              <a:rPr lang="en-US" sz="1600" dirty="0"/>
              <a:t>equals: </a:t>
            </a:r>
            <a:r>
              <a:rPr lang="en-US" sz="1600" dirty="0" smtClean="0"/>
              <a:t>	#</a:t>
            </a:r>
            <a:r>
              <a:rPr lang="en-US" sz="1600" dirty="0"/>
              <a:t>if($a == $b) </a:t>
            </a:r>
          </a:p>
          <a:p>
            <a:endParaRPr lang="en-US" sz="1600" dirty="0" smtClean="0"/>
          </a:p>
          <a:p>
            <a:r>
              <a:rPr lang="en-US" sz="1600" dirty="0" smtClean="0"/>
              <a:t>Not </a:t>
            </a:r>
            <a:r>
              <a:rPr lang="en-US" sz="1600" dirty="0"/>
              <a:t>equal: </a:t>
            </a:r>
            <a:r>
              <a:rPr lang="en-US" sz="1600" dirty="0" smtClean="0"/>
              <a:t>		#</a:t>
            </a:r>
            <a:r>
              <a:rPr lang="en-US" sz="1600" dirty="0"/>
              <a:t>if($a != $b) </a:t>
            </a:r>
          </a:p>
          <a:p>
            <a:endParaRPr lang="en-US" sz="1600" dirty="0" smtClean="0"/>
          </a:p>
          <a:p>
            <a:r>
              <a:rPr lang="en-US" sz="1600" dirty="0" smtClean="0"/>
              <a:t>And</a:t>
            </a:r>
            <a:r>
              <a:rPr lang="en-US" sz="1600" dirty="0"/>
              <a:t>: </a:t>
            </a:r>
            <a:r>
              <a:rPr lang="en-US" sz="1600" dirty="0" smtClean="0"/>
              <a:t>		#</a:t>
            </a:r>
            <a:r>
              <a:rPr lang="en-US" sz="1600" dirty="0"/>
              <a:t>if(($a==$b</a:t>
            </a:r>
            <a:r>
              <a:rPr lang="en-US" sz="1600" dirty="0" smtClean="0"/>
              <a:t>)&amp;&amp;($</a:t>
            </a:r>
            <a:r>
              <a:rPr lang="en-US" sz="1600" dirty="0"/>
              <a:t>b==$c)) </a:t>
            </a:r>
            <a:endParaRPr lang="en-US" sz="1600" dirty="0" smtClean="0"/>
          </a:p>
          <a:p>
            <a:r>
              <a:rPr lang="en-US" sz="1600" dirty="0"/>
              <a:t>	</a:t>
            </a:r>
            <a:r>
              <a:rPr lang="en-US" sz="1600" dirty="0" smtClean="0"/>
              <a:t>	#</a:t>
            </a:r>
            <a:r>
              <a:rPr lang="en-US" sz="1600" dirty="0"/>
              <a:t>if($a==$b and $b==c) </a:t>
            </a:r>
          </a:p>
          <a:p>
            <a:endParaRPr lang="en-US" sz="1600" dirty="0" smtClean="0"/>
          </a:p>
          <a:p>
            <a:r>
              <a:rPr lang="en-US" sz="1600" dirty="0" smtClean="0"/>
              <a:t>Or</a:t>
            </a:r>
            <a:r>
              <a:rPr lang="en-US" sz="1600" dirty="0"/>
              <a:t>: 	</a:t>
            </a:r>
            <a:r>
              <a:rPr lang="en-US" sz="1600" dirty="0" smtClean="0"/>
              <a:t>	#</a:t>
            </a:r>
            <a:r>
              <a:rPr lang="en-US" sz="1600" dirty="0"/>
              <a:t>if(($a==$b</a:t>
            </a:r>
            <a:r>
              <a:rPr lang="en-US" sz="1600" dirty="0" smtClean="0"/>
              <a:t>)||($</a:t>
            </a:r>
            <a:r>
              <a:rPr lang="en-US" sz="1600" dirty="0"/>
              <a:t>b==$c</a:t>
            </a:r>
            <a:r>
              <a:rPr lang="en-US" sz="1600" dirty="0" smtClean="0"/>
              <a:t>))</a:t>
            </a:r>
          </a:p>
          <a:p>
            <a:r>
              <a:rPr lang="en-US" sz="1600" dirty="0" smtClean="0"/>
              <a:t>		#</a:t>
            </a:r>
            <a:r>
              <a:rPr lang="en-US" sz="1600" dirty="0"/>
              <a:t>if($a==$b or $b==c) 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600" dirty="0"/>
              <a:t>Greater Than: </a:t>
            </a:r>
            <a:r>
              <a:rPr lang="en-US" sz="1600" dirty="0" smtClean="0"/>
              <a:t>	#</a:t>
            </a:r>
            <a:r>
              <a:rPr lang="en-US" sz="1600" dirty="0"/>
              <a:t>if($a&gt;$b) </a:t>
            </a:r>
          </a:p>
          <a:p>
            <a:endParaRPr lang="en-US" sz="1600" dirty="0" smtClean="0"/>
          </a:p>
          <a:p>
            <a:r>
              <a:rPr lang="en-US" sz="1600" dirty="0" smtClean="0"/>
              <a:t>Less </a:t>
            </a:r>
            <a:r>
              <a:rPr lang="en-US" sz="1600" dirty="0"/>
              <a:t>Than: </a:t>
            </a:r>
            <a:r>
              <a:rPr lang="en-US" sz="1600" dirty="0" smtClean="0"/>
              <a:t>		#</a:t>
            </a:r>
            <a:r>
              <a:rPr lang="en-US" sz="1600" dirty="0"/>
              <a:t>if($a&lt;$b) </a:t>
            </a:r>
            <a:endParaRPr lang="en-US" sz="1600" dirty="0" smtClean="0"/>
          </a:p>
          <a:p>
            <a:endParaRPr lang="en-US" sz="1600" dirty="0"/>
          </a:p>
          <a:p>
            <a:r>
              <a:rPr lang="en-US" sz="1400" dirty="0"/>
              <a:t>Greater Than or Equal to: </a:t>
            </a:r>
            <a:r>
              <a:rPr lang="en-US" sz="1600" dirty="0" smtClean="0"/>
              <a:t>#</a:t>
            </a:r>
            <a:r>
              <a:rPr lang="en-US" sz="1600" dirty="0"/>
              <a:t>if($a&gt;=$b) </a:t>
            </a:r>
          </a:p>
          <a:p>
            <a:endParaRPr lang="en-US" sz="1600" dirty="0" smtClean="0"/>
          </a:p>
          <a:p>
            <a:r>
              <a:rPr lang="en-US" sz="1500" dirty="0" smtClean="0"/>
              <a:t>Less </a:t>
            </a:r>
            <a:r>
              <a:rPr lang="en-US" sz="1500" dirty="0"/>
              <a:t>Than or Equal to: </a:t>
            </a:r>
            <a:r>
              <a:rPr lang="en-US" sz="1600" dirty="0" smtClean="0"/>
              <a:t>	#</a:t>
            </a:r>
            <a:r>
              <a:rPr lang="en-US" sz="1600" dirty="0"/>
              <a:t>if($a&lt;=$b) 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Modulus 		#if($a%2==0) </a:t>
            </a:r>
            <a:endParaRPr lang="en-US" sz="1600" dirty="0"/>
          </a:p>
        </p:txBody>
      </p:sp>
      <p:pic>
        <p:nvPicPr>
          <p:cNvPr id="2050" name="Picture 2" descr="http://gentlemanredux.com/wp-content/uploads/2011/05/Spock-Logic_Body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959759" y="994183"/>
            <a:ext cx="2350170" cy="822559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03907" y="1363876"/>
            <a:ext cx="2350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Image Source: </a:t>
            </a:r>
            <a:r>
              <a:rPr lang="en-US" sz="800" dirty="0" smtClean="0">
                <a:hlinkClick r:id="rId3"/>
              </a:rPr>
              <a:t>http</a:t>
            </a:r>
            <a:r>
              <a:rPr lang="en-US" sz="800" dirty="0">
                <a:hlinkClick r:id="rId3"/>
              </a:rPr>
              <a:t>://</a:t>
            </a:r>
            <a:r>
              <a:rPr lang="en-US" sz="800" dirty="0" smtClean="0">
                <a:hlinkClick r:id="rId3"/>
              </a:rPr>
              <a:t>www.fanpop.com/clubs/star-trek-the-original-series/images/33456825/title/spock-fanart</a:t>
            </a:r>
            <a:r>
              <a:rPr lang="en-US" sz="800" dirty="0" smtClean="0"/>
              <a:t> </a:t>
            </a:r>
            <a:endParaRPr lang="en-US" sz="800" dirty="0"/>
          </a:p>
        </p:txBody>
      </p:sp>
      <p:sp>
        <p:nvSpPr>
          <p:cNvPr id="6" name="Rectangle 5"/>
          <p:cNvSpPr/>
          <p:nvPr/>
        </p:nvSpPr>
        <p:spPr>
          <a:xfrm>
            <a:off x="9362566" y="6396335"/>
            <a:ext cx="2139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Image Source: </a:t>
            </a:r>
            <a:r>
              <a:rPr lang="en-US" sz="800" dirty="0" smtClean="0">
                <a:hlinkClick r:id="rId4"/>
              </a:rPr>
              <a:t>http</a:t>
            </a:r>
            <a:r>
              <a:rPr lang="en-US" sz="800" dirty="0">
                <a:hlinkClick r:id="rId4"/>
              </a:rPr>
              <a:t>://</a:t>
            </a:r>
            <a:r>
              <a:rPr lang="en-US" sz="800" dirty="0" smtClean="0">
                <a:hlinkClick r:id="rId4"/>
              </a:rPr>
              <a:t>doctorfeelgood.co.nz/wp-content/uploads/2014/06/spock-illogical.jpg</a:t>
            </a:r>
            <a:endParaRPr lang="en-US" sz="800" dirty="0" smtClean="0"/>
          </a:p>
        </p:txBody>
      </p:sp>
      <p:pic>
        <p:nvPicPr>
          <p:cNvPr id="2052" name="Picture 4" descr="http://doctorfeelgood.co.nz/wp-content/uploads/2014/06/spock-illogica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9465974" y="4318547"/>
            <a:ext cx="1724432" cy="208600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scontent.xx.fbcdn.net/hphotos-xtp1/v/t1.0-9/s720x720/11705333_10206366868824817_6145211706558251530_n.jpg?oh=b376cb5958ee535769193c70723649c9&amp;oe=56486EE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8975558" y="510406"/>
            <a:ext cx="2705265" cy="360702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 rot="5400000">
            <a:off x="11178915" y="3400074"/>
            <a:ext cx="121926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smtClean="0"/>
              <a:t>Photo: Jamie Johnson</a:t>
            </a:r>
            <a:endParaRPr lang="en-US" sz="8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3067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9316197" y="5534025"/>
            <a:ext cx="3028203" cy="13239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0073" y="133103"/>
            <a:ext cx="10515600" cy="47645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$_</a:t>
            </a:r>
            <a:r>
              <a:rPr lang="en-US" b="1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SerializerTool</a:t>
            </a:r>
            <a:endParaRPr lang="en-US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274" y="1690688"/>
            <a:ext cx="2979821" cy="26189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 smtClean="0"/>
              <a:t>Say we have a Format: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28651" y="2381043"/>
            <a:ext cx="2836444" cy="21273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lum bright="17000"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069369" y="1952583"/>
            <a:ext cx="2881312" cy="3841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818021" y="1428792"/>
            <a:ext cx="3717758" cy="261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dirty="0" smtClean="0"/>
              <a:t>And we have an XML node in the variable $</a:t>
            </a:r>
            <a:r>
              <a:rPr lang="en-US" sz="1200" dirty="0" err="1" smtClean="0"/>
              <a:t>greedo</a:t>
            </a:r>
            <a:r>
              <a:rPr lang="en-US" sz="1200" dirty="0" smtClean="0"/>
              <a:t> where $</a:t>
            </a:r>
            <a:r>
              <a:rPr lang="en-US" sz="1200" dirty="0" err="1" smtClean="0"/>
              <a:t>greedo</a:t>
            </a:r>
            <a:r>
              <a:rPr lang="en-US" sz="1200" dirty="0" smtClean="0"/>
              <a:t> is </a:t>
            </a:r>
            <a:r>
              <a:rPr lang="en-US" sz="1200" b="1" dirty="0" smtClean="0"/>
              <a:t>$_</a:t>
            </a:r>
            <a:r>
              <a:rPr lang="en-US" sz="1200" b="1" dirty="0" err="1" smtClean="0"/>
              <a:t>XPathTool.selectSingleNode</a:t>
            </a:r>
            <a:r>
              <a:rPr lang="en-US" sz="1200" b="1" dirty="0" smtClean="0"/>
              <a:t>('</a:t>
            </a:r>
            <a:r>
              <a:rPr lang="en-US" sz="1200" b="1" dirty="0" err="1" smtClean="0"/>
              <a:t>greedo</a:t>
            </a:r>
            <a:r>
              <a:rPr lang="en-US" sz="1200" b="1" dirty="0" smtClean="0"/>
              <a:t>')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705726" y="6056228"/>
            <a:ext cx="3962399" cy="5922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b="1" dirty="0" smtClean="0"/>
              <a:t>Riddle me this: How do we get the data from the node?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409885" y="1751138"/>
            <a:ext cx="3735679" cy="261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dirty="0" smtClean="0"/>
              <a:t>And we want to obtain this data “housed” in the node: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8910104" y="2073484"/>
            <a:ext cx="2783057" cy="208729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7367024" y="2744622"/>
            <a:ext cx="877679" cy="7000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dirty="0" smtClean="0"/>
              <a:t>&lt;</a:t>
            </a:r>
            <a:r>
              <a:rPr lang="en-US" sz="1200" dirty="0" err="1" smtClean="0"/>
              <a:t>greedo</a:t>
            </a:r>
            <a:r>
              <a:rPr lang="en-US" sz="1200" dirty="0" smtClean="0"/>
              <a:t>&gt;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/>
              <a:t> </a:t>
            </a:r>
            <a:r>
              <a:rPr lang="en-US" sz="1200" dirty="0" smtClean="0"/>
              <a:t>    data</a:t>
            </a:r>
            <a:br>
              <a:rPr lang="en-US" sz="1200" dirty="0" smtClean="0"/>
            </a:br>
            <a:r>
              <a:rPr lang="en-US" sz="1200" dirty="0" smtClean="0"/>
              <a:t>&lt;/</a:t>
            </a:r>
            <a:r>
              <a:rPr lang="en-US" sz="1200" dirty="0" err="1" smtClean="0"/>
              <a:t>greedo</a:t>
            </a:r>
            <a:r>
              <a:rPr lang="en-US" sz="1200" dirty="0" smtClean="0"/>
              <a:t>&gt;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816047" y="1821637"/>
            <a:ext cx="629933" cy="10358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7915275" y="3066968"/>
            <a:ext cx="88831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>
          <a:xfrm>
            <a:off x="1243263" y="705339"/>
            <a:ext cx="5986401" cy="5696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b="1" dirty="0" smtClean="0"/>
              <a:t>We use the $_</a:t>
            </a:r>
            <a:r>
              <a:rPr lang="en-US" sz="1200" b="1" dirty="0" err="1" smtClean="0"/>
              <a:t>XPathTool</a:t>
            </a:r>
            <a:r>
              <a:rPr lang="en-US" sz="1200" b="1" dirty="0" smtClean="0"/>
              <a:t> as you have seen to obtain a value of a node.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1" dirty="0" smtClean="0"/>
              <a:t>However, there are times you will want to serialize.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200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200" b="1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sz="1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590275" y="4241356"/>
            <a:ext cx="4773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That data’s in him?! Well, maybe </a:t>
            </a:r>
            <a:r>
              <a:rPr lang="en-US" sz="1400" dirty="0" err="1" smtClean="0"/>
              <a:t>Rodians</a:t>
            </a:r>
            <a:r>
              <a:rPr lang="en-US" sz="1400" dirty="0" smtClean="0"/>
              <a:t> consume Federation shirts!   It’s just an illustration!		Whatever!</a:t>
            </a:r>
            <a:endParaRPr lang="en-US" sz="1400" dirty="0"/>
          </a:p>
        </p:txBody>
      </p:sp>
      <p:sp>
        <p:nvSpPr>
          <p:cNvPr id="12" name="Cloud Callout 11"/>
          <p:cNvSpPr/>
          <p:nvPr/>
        </p:nvSpPr>
        <p:spPr>
          <a:xfrm rot="21202554">
            <a:off x="8640907" y="4718583"/>
            <a:ext cx="3037428" cy="1328215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loud Callout 16"/>
          <p:cNvSpPr/>
          <p:nvPr/>
        </p:nvSpPr>
        <p:spPr>
          <a:xfrm rot="15821336">
            <a:off x="11018406" y="5530966"/>
            <a:ext cx="1856619" cy="1084564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hord 26"/>
          <p:cNvSpPr/>
          <p:nvPr/>
        </p:nvSpPr>
        <p:spPr>
          <a:xfrm rot="17401676">
            <a:off x="9906474" y="6206681"/>
            <a:ext cx="808924" cy="816178"/>
          </a:xfrm>
          <a:prstGeom prst="chord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loud Callout 27"/>
          <p:cNvSpPr/>
          <p:nvPr/>
        </p:nvSpPr>
        <p:spPr>
          <a:xfrm rot="15821336">
            <a:off x="8137886" y="6039629"/>
            <a:ext cx="2111243" cy="1343308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/>
          <p:nvPr/>
        </p:nvCxnSpPr>
        <p:spPr>
          <a:xfrm flipV="1">
            <a:off x="10593569" y="6427185"/>
            <a:ext cx="423508" cy="765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0718890" y="6577278"/>
            <a:ext cx="236186" cy="613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Chord 33"/>
          <p:cNvSpPr/>
          <p:nvPr/>
        </p:nvSpPr>
        <p:spPr>
          <a:xfrm rot="17401676">
            <a:off x="10912631" y="6193804"/>
            <a:ext cx="779021" cy="766950"/>
          </a:xfrm>
          <a:prstGeom prst="chord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>
            <a:stCxn id="27" idx="1"/>
          </p:cNvCxnSpPr>
          <p:nvPr/>
        </p:nvCxnSpPr>
        <p:spPr>
          <a:xfrm flipH="1" flipV="1">
            <a:off x="9787860" y="6434841"/>
            <a:ext cx="139666" cy="4016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714693" y="6610273"/>
            <a:ext cx="34163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Photos and Graphic (at bottom right corner) </a:t>
            </a:r>
            <a:r>
              <a:rPr lang="en-US" sz="1000" dirty="0"/>
              <a:t>by Jamie </a:t>
            </a:r>
            <a:r>
              <a:rPr lang="en-US" sz="1000" dirty="0" smtClean="0"/>
              <a:t>Johnson</a:t>
            </a:r>
            <a:endParaRPr lang="en-US" sz="1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83175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$_</a:t>
            </a:r>
            <a:r>
              <a:rPr lang="en-US" b="1" dirty="0" err="1" smtClean="0">
                <a:solidFill>
                  <a:schemeClr val="tx2"/>
                </a:solidFill>
                <a:latin typeface="Cambria" panose="02040503050406030204" pitchFamily="18" charset="0"/>
              </a:rPr>
              <a:t>SerializerTool</a:t>
            </a:r>
            <a:r>
              <a:rPr lang="en-US" b="1" dirty="0" smtClean="0">
                <a:solidFill>
                  <a:schemeClr val="tx2"/>
                </a:solidFill>
                <a:latin typeface="Cambria" panose="02040503050406030204" pitchFamily="18" charset="0"/>
              </a:rPr>
              <a:t> – How? (continued)</a:t>
            </a:r>
            <a:endParaRPr lang="en-US" b="1" dirty="0">
              <a:solidFill>
                <a:schemeClr val="tx2"/>
              </a:solidFill>
              <a:latin typeface="Cambria" panose="02040503050406030204" pitchFamily="18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85273" y="1746835"/>
            <a:ext cx="4944979" cy="454167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dirty="0" smtClean="0"/>
              <a:t>Do we serialize like this?</a:t>
            </a:r>
          </a:p>
          <a:p>
            <a:pPr marL="0" indent="0">
              <a:buNone/>
            </a:pPr>
            <a:r>
              <a:rPr lang="en-US" sz="1200" dirty="0" smtClean="0"/>
              <a:t>$_</a:t>
            </a:r>
            <a:r>
              <a:rPr lang="en-US" sz="1200" dirty="0" err="1" smtClean="0"/>
              <a:t>SerializerTool.serialize</a:t>
            </a:r>
            <a:r>
              <a:rPr lang="en-US" sz="1200" dirty="0" smtClean="0"/>
              <a:t>($</a:t>
            </a:r>
            <a:r>
              <a:rPr lang="en-US" sz="1200" dirty="0" err="1" smtClean="0"/>
              <a:t>greedo.value</a:t>
            </a:r>
            <a:r>
              <a:rPr lang="en-US" sz="1200" dirty="0" smtClean="0"/>
              <a:t>, true)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lum bright="18000"/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85273" y="2378868"/>
            <a:ext cx="3573380" cy="26800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&quot;No&quot; Symbol 8"/>
          <p:cNvSpPr/>
          <p:nvPr/>
        </p:nvSpPr>
        <p:spPr>
          <a:xfrm>
            <a:off x="723899" y="2378867"/>
            <a:ext cx="3334753" cy="2680035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096000" y="1690688"/>
            <a:ext cx="4944979" cy="45416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00" dirty="0" smtClean="0"/>
              <a:t>While we are after the data when serializing, you have to forget the data initially: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162675" y="2552699"/>
            <a:ext cx="4102100" cy="30765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2" name="TextBox 11"/>
          <p:cNvSpPr txBox="1"/>
          <p:nvPr/>
        </p:nvSpPr>
        <p:spPr>
          <a:xfrm>
            <a:off x="4558390" y="6591223"/>
            <a:ext cx="14830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Photos by </a:t>
            </a:r>
            <a:r>
              <a:rPr lang="en-US" sz="1000" dirty="0"/>
              <a:t>Jamie </a:t>
            </a:r>
            <a:r>
              <a:rPr lang="en-US" sz="1000" dirty="0" smtClean="0"/>
              <a:t>Johnson</a:t>
            </a:r>
            <a:endParaRPr lang="en-US" sz="1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2757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a="http://schemas.openxmlformats.org/drawingml/2006/main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2148</TotalTime>
  <Words>3405</Words>
  <Application>Microsoft Macintosh PowerPoint</Application>
  <PresentationFormat>Custom</PresentationFormat>
  <Paragraphs>427</Paragraphs>
  <Slides>26</Slides>
  <Notes>0</Notes>
  <HiddenSlides>0</HiddenSlides>
  <MMClips>4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Velocity: The Basics</vt:lpstr>
      <vt:lpstr>Prologue of Presumptions</vt:lpstr>
      <vt:lpstr>What is Velocity and what does it do? </vt:lpstr>
      <vt:lpstr>Slide 4</vt:lpstr>
      <vt:lpstr>$_XPathTool and #foreach</vt:lpstr>
      <vt:lpstr>Variables and Loops</vt:lpstr>
      <vt:lpstr>Control Structures</vt:lpstr>
      <vt:lpstr>$_SerializerTool</vt:lpstr>
      <vt:lpstr>$_SerializerTool – How? (continued)</vt:lpstr>
      <vt:lpstr>$_SerializerTool – How? (continued)</vt:lpstr>
      <vt:lpstr>By the way, I broke something…</vt:lpstr>
      <vt:lpstr>Macros</vt:lpstr>
      <vt:lpstr>Includes (import)</vt:lpstr>
      <vt:lpstr>Want to include more?  Explore further with the Locator Tool. </vt:lpstr>
      <vt:lpstr>$_DateTool</vt:lpstr>
      <vt:lpstr>$_DateTool – moving forward</vt:lpstr>
      <vt:lpstr>$_StringTool and Strings</vt:lpstr>
      <vt:lpstr>$_DisplayTool</vt:lpstr>
      <vt:lpstr>Concatenate and Increment</vt:lpstr>
      <vt:lpstr>$_MathTool</vt:lpstr>
      <vt:lpstr>$_EscapeTool</vt:lpstr>
      <vt:lpstr>$_EscapeTool</vt:lpstr>
      <vt:lpstr>$_SortTool</vt:lpstr>
      <vt:lpstr>Helpful Resources</vt:lpstr>
      <vt:lpstr>Any Further Questions</vt:lpstr>
      <vt:lpstr>Velocity: The Basics</vt:lpstr>
    </vt:vector>
  </TitlesOfParts>
  <Company>James Madison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Velocity: The Basics</dc:title>
  <dc:creator>Johnson, Jamie - johns2ja</dc:creator>
  <cp:lastModifiedBy>James Johnson</cp:lastModifiedBy>
  <cp:revision>194</cp:revision>
  <dcterms:created xsi:type="dcterms:W3CDTF">2015-09-21T17:02:49Z</dcterms:created>
  <dcterms:modified xsi:type="dcterms:W3CDTF">2015-09-21T17:22:45Z</dcterms:modified>
</cp:coreProperties>
</file>